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42"/>
  </p:notesMasterIdLst>
  <p:handoutMasterIdLst>
    <p:handoutMasterId r:id="rId43"/>
  </p:handoutMasterIdLst>
  <p:sldIdLst>
    <p:sldId id="258" r:id="rId5"/>
    <p:sldId id="291" r:id="rId6"/>
    <p:sldId id="292" r:id="rId7"/>
    <p:sldId id="293" r:id="rId8"/>
    <p:sldId id="294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  <p:sldId id="286" r:id="rId37"/>
    <p:sldId id="287" r:id="rId38"/>
    <p:sldId id="288" r:id="rId39"/>
    <p:sldId id="289" r:id="rId40"/>
    <p:sldId id="290" r:id="rId41"/>
  </p:sldIdLst>
  <p:sldSz cx="9144000" cy="6858000" type="screen4x3"/>
  <p:notesSz cx="9872663" cy="6797675"/>
  <p:defaultTextStyle>
    <a:defPPr>
      <a:defRPr lang="it-IT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7823"/>
    <a:srgbClr val="4F022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5" autoAdjust="0"/>
    <p:restoredTop sz="94660"/>
  </p:normalViewPr>
  <p:slideViewPr>
    <p:cSldViewPr snapToGrid="0" snapToObjects="1">
      <p:cViewPr varScale="1">
        <p:scale>
          <a:sx n="105" d="100"/>
          <a:sy n="105" d="100"/>
        </p:scale>
        <p:origin x="1716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notesMaster" Target="notesMasters/notesMaster1.xml"/><Relationship Id="rId47" Type="http://schemas.openxmlformats.org/officeDocument/2006/relationships/tableStyles" Target="tableStyles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handoutMaster" Target="handoutMasters/handoutMaster1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theme" Target="theme/theme1.xml"/><Relationship Id="rId20" Type="http://schemas.openxmlformats.org/officeDocument/2006/relationships/slide" Target="slides/slide16.xml"/><Relationship Id="rId41" Type="http://schemas.openxmlformats.org/officeDocument/2006/relationships/slide" Target="slides/slide3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drawings/_rels/vmlDrawing1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image" Target="../media/image12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w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wmf"/></Relationships>
</file>

<file path=ppt/drawings/_rels/vmlDrawing1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18.emf"/><Relationship Id="rId1" Type="http://schemas.openxmlformats.org/officeDocument/2006/relationships/image" Target="../media/image17.emf"/></Relationships>
</file>

<file path=ppt/drawings/_rels/vmlDrawing16.v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image" Target="../media/image21.emf"/><Relationship Id="rId1" Type="http://schemas.openxmlformats.org/officeDocument/2006/relationships/image" Target="../media/image20.e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w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wmf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2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wmf"/></Relationships>
</file>

<file path=ppt/drawings/_rels/vmlDrawing2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wmf"/></Relationships>
</file>

<file path=ppt/drawings/_rels/vmlDrawing22.vml.rels><?xml version="1.0" encoding="UTF-8" standalone="yes"?>
<Relationships xmlns="http://schemas.openxmlformats.org/package/2006/relationships"><Relationship Id="rId2" Type="http://schemas.openxmlformats.org/officeDocument/2006/relationships/image" Target="../media/image29.wmf"/><Relationship Id="rId1" Type="http://schemas.openxmlformats.org/officeDocument/2006/relationships/image" Target="../media/image28.wmf"/></Relationships>
</file>

<file path=ppt/drawings/_rels/vmlDrawing2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wmf"/></Relationships>
</file>

<file path=ppt/drawings/_rels/vmlDrawing2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1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278154" cy="33988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592225" y="0"/>
            <a:ext cx="4278154" cy="33988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DAF882-3615-CC40-AABB-F107669C1F0B}" type="datetimeFigureOut">
              <a:rPr lang="it-IT" smtClean="0"/>
              <a:pPr/>
              <a:t>21/03/2023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456613"/>
            <a:ext cx="4278154" cy="33988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592225" y="6456613"/>
            <a:ext cx="4278154" cy="33988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073650-BE25-7242-AC9E-C76181C8761E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278154" cy="33988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592225" y="0"/>
            <a:ext cx="4278154" cy="33988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D88A5F-DB3E-214A-9E95-2A8E24980C5C}" type="datetimeFigureOut">
              <a:rPr lang="it-IT" smtClean="0"/>
              <a:pPr/>
              <a:t>21/03/2023</a:t>
            </a:fld>
            <a:endParaRPr lang="it-I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238500" y="509588"/>
            <a:ext cx="3395663" cy="25479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87267" y="3228896"/>
            <a:ext cx="7898130" cy="30589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456613"/>
            <a:ext cx="4278154" cy="33988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592225" y="6456613"/>
            <a:ext cx="4278154" cy="33988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D9AFFB-A531-2245-8930-D012CEB0EB8B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5849938" y="374650"/>
            <a:ext cx="2503487" cy="18796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7587" name="Rectangle 3"/>
          <p:cNvSpPr txBox="1"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altLang="it-IT" smtClean="0"/>
          </a:p>
        </p:txBody>
      </p:sp>
    </p:spTree>
    <p:extLst>
      <p:ext uri="{BB962C8B-B14F-4D97-AF65-F5344CB8AC3E}">
        <p14:creationId xmlns:p14="http://schemas.microsoft.com/office/powerpoint/2010/main" val="41259068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5849938" y="374650"/>
            <a:ext cx="2503487" cy="18796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8611" name="Rectangle 3"/>
          <p:cNvSpPr txBox="1"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altLang="it-IT" smtClean="0"/>
          </a:p>
        </p:txBody>
      </p:sp>
    </p:spTree>
    <p:extLst>
      <p:ext uri="{BB962C8B-B14F-4D97-AF65-F5344CB8AC3E}">
        <p14:creationId xmlns:p14="http://schemas.microsoft.com/office/powerpoint/2010/main" val="40043961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5849938" y="374650"/>
            <a:ext cx="2503487" cy="18796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9635" name="Rectangle 3"/>
          <p:cNvSpPr txBox="1"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altLang="it-IT" smtClean="0"/>
          </a:p>
        </p:txBody>
      </p:sp>
    </p:spTree>
    <p:extLst>
      <p:ext uri="{BB962C8B-B14F-4D97-AF65-F5344CB8AC3E}">
        <p14:creationId xmlns:p14="http://schemas.microsoft.com/office/powerpoint/2010/main" val="295705947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5849938" y="374650"/>
            <a:ext cx="2503487" cy="18796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0659" name="Rectangle 3"/>
          <p:cNvSpPr txBox="1"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altLang="it-IT" smtClean="0"/>
          </a:p>
        </p:txBody>
      </p:sp>
    </p:spTree>
    <p:extLst>
      <p:ext uri="{BB962C8B-B14F-4D97-AF65-F5344CB8AC3E}">
        <p14:creationId xmlns:p14="http://schemas.microsoft.com/office/powerpoint/2010/main" val="28351217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 dirty="0"/>
          </a:p>
        </p:txBody>
      </p:sp>
      <p:cxnSp>
        <p:nvCxnSpPr>
          <p:cNvPr id="4" name="Straight Connector 3"/>
          <p:cNvCxnSpPr/>
          <p:nvPr userDrawn="1"/>
        </p:nvCxnSpPr>
        <p:spPr>
          <a:xfrm>
            <a:off x="457200" y="6223853"/>
            <a:ext cx="8342923" cy="1588"/>
          </a:xfrm>
          <a:prstGeom prst="line">
            <a:avLst/>
          </a:prstGeom>
          <a:ln w="6350">
            <a:solidFill>
              <a:srgbClr val="E4782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1F1603-7EC9-9A44-BA15-ABCB29D37C75}" type="datetime1">
              <a:rPr lang="it-IT" smtClean="0"/>
              <a:pPr/>
              <a:t>21/03/2023</a:t>
            </a:fld>
            <a:endParaRPr lang="it-IT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TITOLO PRESENTAZIONE</a:t>
            </a:r>
            <a:endParaRPr lang="it-IT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A5D2F2-A109-7144-80E6-3AAACABD5BA2}" type="slidenum">
              <a:rPr lang="it-IT" smtClean="0"/>
              <a:pPr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/>
                <a:cs typeface="Arial"/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it-IT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/>
                <a:cs typeface="Arial"/>
              </a:defRPr>
            </a:lvl1pPr>
            <a:lvl2pPr>
              <a:defRPr>
                <a:latin typeface="Arial"/>
                <a:cs typeface="Arial"/>
              </a:defRPr>
            </a:lvl2pPr>
            <a:lvl3pPr>
              <a:defRPr>
                <a:latin typeface="Arial"/>
                <a:cs typeface="Arial"/>
              </a:defRPr>
            </a:lvl3pPr>
            <a:lvl4pPr>
              <a:defRPr>
                <a:latin typeface="Arial"/>
                <a:cs typeface="Arial"/>
              </a:defRPr>
            </a:lvl4pPr>
            <a:lvl5pPr>
              <a:defRPr>
                <a:latin typeface="Arial"/>
                <a:cs typeface="Arial"/>
              </a:defRPr>
            </a:lvl5pPr>
          </a:lstStyle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98E2029E-4D77-374B-99B9-8F7400CAF970}" type="datetime1">
              <a:rPr lang="it-IT" smtClean="0"/>
              <a:pPr/>
              <a:t>21/03/2023</a:t>
            </a:fld>
            <a:endParaRPr lang="it-IT" dirty="0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 sz="800" b="1" i="0">
                <a:latin typeface="Arial"/>
                <a:cs typeface="Arial"/>
              </a:defRPr>
            </a:lvl1pPr>
          </a:lstStyle>
          <a:p>
            <a:r>
              <a:rPr lang="en-US" smtClean="0"/>
              <a:t>TITOLO PRESENTAZIONE</a:t>
            </a:r>
            <a:endParaRPr lang="it-IT" dirty="0"/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650890" y="6356350"/>
            <a:ext cx="2133600" cy="365125"/>
          </a:xfrm>
        </p:spPr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65A5D2F2-A109-7144-80E6-3AAACABD5BA2}" type="slidenum">
              <a:rPr lang="it-IT" smtClean="0"/>
              <a:pPr/>
              <a:t>‹N›</a:t>
            </a:fld>
            <a:endParaRPr lang="it-IT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457200" y="6223853"/>
            <a:ext cx="8342923" cy="1588"/>
          </a:xfrm>
          <a:prstGeom prst="line">
            <a:avLst/>
          </a:prstGeom>
          <a:ln w="6350">
            <a:solidFill>
              <a:srgbClr val="E4782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720802"/>
            <a:ext cx="2057400" cy="5405361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720802"/>
            <a:ext cx="6019800" cy="5405361"/>
          </a:xfrm>
        </p:spPr>
        <p:txBody>
          <a:bodyPr vert="eaVert"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 dirty="0"/>
          </a:p>
        </p:txBody>
      </p:sp>
      <p:sp>
        <p:nvSpPr>
          <p:cNvPr id="1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7FF47CD3-70AF-D149-AC5D-DFD802178410}" type="datetime1">
              <a:rPr lang="it-IT" smtClean="0"/>
              <a:pPr/>
              <a:t>21/03/2023</a:t>
            </a:fld>
            <a:endParaRPr lang="it-IT" dirty="0"/>
          </a:p>
        </p:txBody>
      </p:sp>
      <p:sp>
        <p:nvSpPr>
          <p:cNvPr id="1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 sz="800" b="1" i="0">
                <a:latin typeface="Arial"/>
                <a:cs typeface="Arial"/>
              </a:defRPr>
            </a:lvl1pPr>
          </a:lstStyle>
          <a:p>
            <a:r>
              <a:rPr lang="en-US" smtClean="0"/>
              <a:t>TITOLO PRESENTAZIONE</a:t>
            </a:r>
            <a:endParaRPr lang="it-IT" dirty="0"/>
          </a:p>
        </p:txBody>
      </p:sp>
      <p:sp>
        <p:nvSpPr>
          <p:cNvPr id="1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650890" y="6356350"/>
            <a:ext cx="2133600" cy="365125"/>
          </a:xfrm>
        </p:spPr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65A5D2F2-A109-7144-80E6-3AAACABD5BA2}" type="slidenum">
              <a:rPr lang="it-IT" smtClean="0"/>
              <a:pPr/>
              <a:t>‹N›</a:t>
            </a:fld>
            <a:endParaRPr lang="it-IT" dirty="0"/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457200" y="6223853"/>
            <a:ext cx="8342923" cy="1588"/>
          </a:xfrm>
          <a:prstGeom prst="line">
            <a:avLst/>
          </a:prstGeom>
          <a:ln w="6350">
            <a:solidFill>
              <a:srgbClr val="E4782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A4B3F369-3775-6B49-950F-429C20F585EB}" type="datetime1">
              <a:rPr lang="it-IT" smtClean="0"/>
              <a:pPr/>
              <a:t>21/03/2023</a:t>
            </a:fld>
            <a:endParaRPr lang="it-IT" dirty="0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 sz="800" b="1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TITOLO PRESENTAZIONE</a:t>
            </a:r>
            <a:endParaRPr lang="it-IT" dirty="0"/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650890" y="6356350"/>
            <a:ext cx="2133600" cy="365125"/>
          </a:xfrm>
        </p:spPr>
        <p:txBody>
          <a:bodyPr/>
          <a:lstStyle>
            <a:lvl1pPr>
              <a:defRPr sz="800">
                <a:solidFill>
                  <a:srgbClr val="000000"/>
                </a:solidFill>
                <a:latin typeface="Arial"/>
                <a:cs typeface="Arial"/>
              </a:defRPr>
            </a:lvl1pPr>
          </a:lstStyle>
          <a:p>
            <a:fld id="{65A5D2F2-A109-7144-80E6-3AAACABD5BA2}" type="slidenum">
              <a:rPr lang="it-IT" smtClean="0"/>
              <a:pPr/>
              <a:t>‹N›</a:t>
            </a:fld>
            <a:endParaRPr lang="it-IT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457200" y="6223853"/>
            <a:ext cx="8342923" cy="1588"/>
          </a:xfrm>
          <a:prstGeom prst="line">
            <a:avLst/>
          </a:prstGeom>
          <a:ln w="6350">
            <a:solidFill>
              <a:srgbClr val="E4782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>
                <a:latin typeface="Arial"/>
                <a:cs typeface="Arial"/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it-IT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 b="0" i="1">
                <a:solidFill>
                  <a:schemeClr val="tx1">
                    <a:tint val="75000"/>
                  </a:schemeClr>
                </a:solidFill>
                <a:latin typeface="Arial Italic"/>
                <a:cs typeface="Arial Italic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cxnSp>
        <p:nvCxnSpPr>
          <p:cNvPr id="4" name="Straight Connector 3"/>
          <p:cNvCxnSpPr/>
          <p:nvPr userDrawn="1"/>
        </p:nvCxnSpPr>
        <p:spPr>
          <a:xfrm>
            <a:off x="457200" y="6223853"/>
            <a:ext cx="8342923" cy="1588"/>
          </a:xfrm>
          <a:prstGeom prst="line">
            <a:avLst/>
          </a:prstGeom>
          <a:ln w="6350">
            <a:solidFill>
              <a:srgbClr val="E4782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1F1603-7EC9-9A44-BA15-ABCB29D37C75}" type="datetime1">
              <a:rPr lang="it-IT" smtClean="0"/>
              <a:pPr/>
              <a:t>21/03/2023</a:t>
            </a:fld>
            <a:endParaRPr lang="it-IT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TITOLO PRESENTAZIONE</a:t>
            </a:r>
            <a:endParaRPr lang="it-IT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A5D2F2-A109-7144-80E6-3AAACABD5BA2}" type="slidenum">
              <a:rPr lang="it-IT" smtClean="0"/>
              <a:pPr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 b="1">
                <a:latin typeface="Arial"/>
                <a:cs typeface="Arial"/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/>
                <a:cs typeface="Arial"/>
              </a:defRPr>
            </a:lvl1pPr>
            <a:lvl2pPr>
              <a:defRPr sz="2400">
                <a:latin typeface="Arial"/>
                <a:cs typeface="Arial"/>
              </a:defRPr>
            </a:lvl2pPr>
            <a:lvl3pPr>
              <a:defRPr sz="2000">
                <a:latin typeface="Arial"/>
                <a:cs typeface="Arial"/>
              </a:defRPr>
            </a:lvl3pPr>
            <a:lvl4pPr>
              <a:defRPr sz="1800">
                <a:latin typeface="Arial"/>
                <a:cs typeface="Arial"/>
              </a:defRPr>
            </a:lvl4pPr>
            <a:lvl5pPr>
              <a:defRPr sz="1800">
                <a:latin typeface="Arial"/>
                <a:cs typeface="Arial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/>
                <a:cs typeface="Arial"/>
              </a:defRPr>
            </a:lvl1pPr>
            <a:lvl2pPr>
              <a:defRPr sz="2400">
                <a:latin typeface="Arial"/>
                <a:cs typeface="Arial"/>
              </a:defRPr>
            </a:lvl2pPr>
            <a:lvl3pPr>
              <a:defRPr sz="2000">
                <a:latin typeface="Arial"/>
                <a:cs typeface="Arial"/>
              </a:defRPr>
            </a:lvl3pPr>
            <a:lvl4pPr>
              <a:defRPr sz="1800">
                <a:latin typeface="Arial"/>
                <a:cs typeface="Arial"/>
              </a:defRPr>
            </a:lvl4pPr>
            <a:lvl5pPr>
              <a:defRPr sz="1800">
                <a:latin typeface="Arial"/>
                <a:cs typeface="Arial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 dirty="0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457200" y="6223853"/>
            <a:ext cx="8342923" cy="1588"/>
          </a:xfrm>
          <a:prstGeom prst="line">
            <a:avLst/>
          </a:prstGeom>
          <a:ln w="6350">
            <a:solidFill>
              <a:srgbClr val="E4782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D2F33633-BF34-1E4A-B798-B62B808660BD}" type="datetime1">
              <a:rPr lang="it-IT" smtClean="0"/>
              <a:pPr/>
              <a:t>21/03/2023</a:t>
            </a:fld>
            <a:endParaRPr lang="it-IT" dirty="0"/>
          </a:p>
        </p:txBody>
      </p:sp>
      <p:sp>
        <p:nvSpPr>
          <p:cNvPr id="13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 sz="800" b="1" i="0">
                <a:solidFill>
                  <a:srgbClr val="000000"/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TITOLO PRESENTAZIONE</a:t>
            </a:r>
            <a:endParaRPr lang="it-IT" dirty="0"/>
          </a:p>
        </p:txBody>
      </p:sp>
      <p:sp>
        <p:nvSpPr>
          <p:cNvPr id="14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650890" y="6356350"/>
            <a:ext cx="2133600" cy="365125"/>
          </a:xfrm>
        </p:spPr>
        <p:txBody>
          <a:bodyPr/>
          <a:lstStyle>
            <a:lvl1pPr>
              <a:defRPr sz="800">
                <a:solidFill>
                  <a:srgbClr val="000000"/>
                </a:solidFill>
                <a:latin typeface="Arial"/>
                <a:cs typeface="Arial"/>
              </a:defRPr>
            </a:lvl1pPr>
          </a:lstStyle>
          <a:p>
            <a:fld id="{65A5D2F2-A109-7144-80E6-3AAACABD5BA2}" type="slidenum">
              <a:rPr lang="it-IT" smtClean="0"/>
              <a:pPr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/>
                <a:cs typeface="Arial"/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it-IT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>
                <a:latin typeface="Arial"/>
                <a:cs typeface="Arial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/>
                <a:cs typeface="Arial"/>
              </a:defRPr>
            </a:lvl1pPr>
            <a:lvl2pPr>
              <a:defRPr sz="2000">
                <a:latin typeface="Arial"/>
                <a:cs typeface="Arial"/>
              </a:defRPr>
            </a:lvl2pPr>
            <a:lvl3pPr>
              <a:defRPr sz="1800">
                <a:latin typeface="Arial"/>
                <a:cs typeface="Arial"/>
              </a:defRPr>
            </a:lvl3pPr>
            <a:lvl4pPr>
              <a:defRPr sz="1600">
                <a:latin typeface="Arial"/>
                <a:cs typeface="Arial"/>
              </a:defRPr>
            </a:lvl4pPr>
            <a:lvl5pPr>
              <a:defRPr sz="1600">
                <a:latin typeface="Arial"/>
                <a:cs typeface="Arial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rmAutofit/>
          </a:bodyPr>
          <a:lstStyle>
            <a:lvl1pPr marL="0" indent="0">
              <a:buNone/>
              <a:defRPr lang="it-IT" sz="2000" b="1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it-IT" smtClean="0"/>
              <a:t>Modifica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>
            <a:normAutofit/>
          </a:bodyPr>
          <a:lstStyle>
            <a:lvl1pPr algn="l" defTabSz="457200" rtl="0" eaLnBrk="1" latinLnBrk="0" hangingPunct="1">
              <a:spcBef>
                <a:spcPct val="20000"/>
              </a:spcBef>
              <a:buFont typeface="Arial"/>
              <a:defRPr lang="it-IT" sz="24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algn="l" defTabSz="457200" rtl="0" eaLnBrk="1" latinLnBrk="0" hangingPunct="1">
              <a:spcBef>
                <a:spcPct val="20000"/>
              </a:spcBef>
              <a:buFont typeface="Arial"/>
              <a:defRPr lang="it-IT" sz="24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algn="l" defTabSz="457200" rtl="0" eaLnBrk="1" latinLnBrk="0" hangingPunct="1">
              <a:spcBef>
                <a:spcPct val="20000"/>
              </a:spcBef>
              <a:buFont typeface="Arial"/>
              <a:defRPr lang="it-IT" sz="24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algn="l" defTabSz="457200" rtl="0" eaLnBrk="1" latinLnBrk="0" hangingPunct="1">
              <a:spcBef>
                <a:spcPct val="20000"/>
              </a:spcBef>
              <a:buFont typeface="Arial"/>
              <a:defRPr lang="it-IT" sz="24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algn="l" defTabSz="457200" rtl="0" eaLnBrk="1" latinLnBrk="0" hangingPunct="1">
              <a:spcBef>
                <a:spcPct val="20000"/>
              </a:spcBef>
              <a:buFont typeface="Arial"/>
              <a:defRPr lang="it-IT" sz="24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 dirty="0"/>
          </a:p>
        </p:txBody>
      </p:sp>
      <p:sp>
        <p:nvSpPr>
          <p:cNvPr id="14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CF008CD7-C430-C641-89A0-AAA5EC89DCB6}" type="datetime1">
              <a:rPr lang="it-IT" smtClean="0"/>
              <a:pPr/>
              <a:t>21/03/2023</a:t>
            </a:fld>
            <a:endParaRPr lang="it-IT" dirty="0"/>
          </a:p>
        </p:txBody>
      </p:sp>
      <p:sp>
        <p:nvSpPr>
          <p:cNvPr id="1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 sz="800" b="1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TITOLO PRESENTAZIONE</a:t>
            </a:r>
            <a:endParaRPr lang="it-IT" dirty="0"/>
          </a:p>
        </p:txBody>
      </p:sp>
      <p:sp>
        <p:nvSpPr>
          <p:cNvPr id="16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650890" y="6356350"/>
            <a:ext cx="2133600" cy="365125"/>
          </a:xfrm>
        </p:spPr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65A5D2F2-A109-7144-80E6-3AAACABD5BA2}" type="slidenum">
              <a:rPr lang="it-IT" smtClean="0"/>
              <a:pPr/>
              <a:t>‹N›</a:t>
            </a:fld>
            <a:endParaRPr lang="it-IT" dirty="0"/>
          </a:p>
        </p:txBody>
      </p:sp>
      <p:cxnSp>
        <p:nvCxnSpPr>
          <p:cNvPr id="17" name="Straight Connector 16"/>
          <p:cNvCxnSpPr/>
          <p:nvPr userDrawn="1"/>
        </p:nvCxnSpPr>
        <p:spPr>
          <a:xfrm>
            <a:off x="457200" y="6223853"/>
            <a:ext cx="8342923" cy="1588"/>
          </a:xfrm>
          <a:prstGeom prst="line">
            <a:avLst/>
          </a:prstGeom>
          <a:ln w="6350">
            <a:solidFill>
              <a:srgbClr val="E4782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latin typeface="Arial"/>
                <a:cs typeface="Arial"/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it-IT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0D8D2961-7752-8147-9F32-6FFB67B11C2A}" type="datetime1">
              <a:rPr lang="it-IT" smtClean="0"/>
              <a:pPr/>
              <a:t>21/03/2023</a:t>
            </a:fld>
            <a:endParaRPr lang="it-IT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800" b="1" i="0">
                <a:latin typeface="Arial"/>
                <a:cs typeface="Arial"/>
              </a:defRPr>
            </a:lvl1pPr>
          </a:lstStyle>
          <a:p>
            <a:r>
              <a:rPr lang="en-US" dirty="0" smtClean="0"/>
              <a:t>TITOLO PRESENTAZIONE</a:t>
            </a:r>
            <a:endParaRPr lang="it-IT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65A5D2F2-A109-7144-80E6-3AAACABD5BA2}" type="slidenum">
              <a:rPr lang="it-IT" smtClean="0"/>
              <a:pPr/>
              <a:t>‹N›</a:t>
            </a:fld>
            <a:endParaRPr lang="it-IT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457200" y="6223853"/>
            <a:ext cx="8342923" cy="1588"/>
          </a:xfrm>
          <a:prstGeom prst="line">
            <a:avLst/>
          </a:prstGeom>
          <a:ln w="6350">
            <a:solidFill>
              <a:srgbClr val="E4782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Connector 9"/>
          <p:cNvCxnSpPr/>
          <p:nvPr userDrawn="1"/>
        </p:nvCxnSpPr>
        <p:spPr>
          <a:xfrm>
            <a:off x="457200" y="6223853"/>
            <a:ext cx="8342923" cy="1588"/>
          </a:xfrm>
          <a:prstGeom prst="line">
            <a:avLst/>
          </a:prstGeom>
          <a:ln w="6350">
            <a:solidFill>
              <a:srgbClr val="E4782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28DD5883-3593-A747-89B4-77730AAAD6BC}" type="datetime1">
              <a:rPr lang="it-IT" smtClean="0"/>
              <a:pPr/>
              <a:t>21/03/2023</a:t>
            </a:fld>
            <a:endParaRPr lang="it-IT" dirty="0"/>
          </a:p>
        </p:txBody>
      </p:sp>
      <p:sp>
        <p:nvSpPr>
          <p:cNvPr id="12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 sz="800" b="1" i="0">
                <a:latin typeface="Arial"/>
                <a:cs typeface="Arial"/>
              </a:defRPr>
            </a:lvl1pPr>
          </a:lstStyle>
          <a:p>
            <a:r>
              <a:rPr lang="en-US" smtClean="0"/>
              <a:t>TITOLO PRESENTAZIONE</a:t>
            </a:r>
            <a:endParaRPr lang="it-IT" dirty="0"/>
          </a:p>
        </p:txBody>
      </p:sp>
      <p:sp>
        <p:nvSpPr>
          <p:cNvPr id="13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65A5D2F2-A109-7144-80E6-3AAACABD5BA2}" type="slidenum">
              <a:rPr lang="it-IT" smtClean="0"/>
              <a:pPr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64000"/>
            <a:ext cx="3008313" cy="571100"/>
          </a:xfrm>
        </p:spPr>
        <p:txBody>
          <a:bodyPr anchor="b"/>
          <a:lstStyle>
            <a:lvl1pPr algn="l">
              <a:defRPr sz="2000" b="1">
                <a:latin typeface="Arial"/>
                <a:cs typeface="Arial"/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864000"/>
            <a:ext cx="5111750" cy="5262163"/>
          </a:xfrm>
        </p:spPr>
        <p:txBody>
          <a:bodyPr/>
          <a:lstStyle>
            <a:lvl1pPr>
              <a:defRPr sz="3200">
                <a:latin typeface="Arial"/>
                <a:cs typeface="Arial"/>
              </a:defRPr>
            </a:lvl1pPr>
            <a:lvl2pPr>
              <a:defRPr sz="2800">
                <a:latin typeface="Arial"/>
                <a:cs typeface="Arial"/>
              </a:defRPr>
            </a:lvl2pPr>
            <a:lvl3pPr>
              <a:defRPr sz="2400">
                <a:latin typeface="Arial"/>
                <a:cs typeface="Arial"/>
              </a:defRPr>
            </a:lvl3pPr>
            <a:lvl4pPr>
              <a:defRPr sz="2000">
                <a:latin typeface="Arial"/>
                <a:cs typeface="Arial"/>
              </a:defRPr>
            </a:lvl4pPr>
            <a:lvl5pPr>
              <a:defRPr sz="2000">
                <a:latin typeface="Arial"/>
                <a:cs typeface="Arial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/>
                <a:cs typeface="Arial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C1F2E32B-AFB4-7448-A9E4-F7446110BAB7}" type="datetime1">
              <a:rPr lang="it-IT" smtClean="0"/>
              <a:pPr/>
              <a:t>21/03/2023</a:t>
            </a:fld>
            <a:endParaRPr lang="it-IT" dirty="0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 sz="800" b="1" i="0">
                <a:latin typeface="Arial"/>
                <a:cs typeface="Arial"/>
              </a:defRPr>
            </a:lvl1pPr>
          </a:lstStyle>
          <a:p>
            <a:r>
              <a:rPr lang="en-US" smtClean="0"/>
              <a:t>TITOLO PRESENTAZIONE</a:t>
            </a:r>
            <a:endParaRPr lang="it-IT" dirty="0"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650890" y="6356350"/>
            <a:ext cx="2133600" cy="365125"/>
          </a:xfrm>
        </p:spPr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65A5D2F2-A109-7144-80E6-3AAACABD5BA2}" type="slidenum">
              <a:rPr lang="it-IT" smtClean="0"/>
              <a:pPr/>
              <a:t>‹N›</a:t>
            </a:fld>
            <a:endParaRPr lang="it-IT" dirty="0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457200" y="6223853"/>
            <a:ext cx="8342923" cy="1588"/>
          </a:xfrm>
          <a:prstGeom prst="line">
            <a:avLst/>
          </a:prstGeom>
          <a:ln w="6350">
            <a:solidFill>
              <a:srgbClr val="E4782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/>
                <a:cs typeface="Arial"/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it-IT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915839"/>
            <a:ext cx="5486400" cy="381173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 smtClean="0"/>
              <a:t>Fare clic sull'icona per inserire un'immagine</a:t>
            </a:r>
            <a:endParaRPr lang="it-IT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/>
                <a:cs typeface="Arial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9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C62DFF53-BA88-8842-A3B1-977899737ADB}" type="datetime1">
              <a:rPr lang="it-IT" smtClean="0"/>
              <a:pPr/>
              <a:t>21/03/2023</a:t>
            </a:fld>
            <a:endParaRPr lang="it-IT" dirty="0"/>
          </a:p>
        </p:txBody>
      </p:sp>
      <p:sp>
        <p:nvSpPr>
          <p:cNvPr id="10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 sz="800" b="1" i="0">
                <a:latin typeface="Arial"/>
                <a:cs typeface="Arial"/>
              </a:defRPr>
            </a:lvl1pPr>
          </a:lstStyle>
          <a:p>
            <a:r>
              <a:rPr lang="en-US" smtClean="0"/>
              <a:t>TITOLO PRESENTAZIONE</a:t>
            </a:r>
            <a:endParaRPr lang="it-IT" dirty="0"/>
          </a:p>
        </p:txBody>
      </p:sp>
      <p:sp>
        <p:nvSpPr>
          <p:cNvPr id="11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650890" y="6356350"/>
            <a:ext cx="2133600" cy="365125"/>
          </a:xfrm>
        </p:spPr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65A5D2F2-A109-7144-80E6-3AAACABD5BA2}" type="slidenum">
              <a:rPr lang="it-IT" smtClean="0"/>
              <a:pPr/>
              <a:t>‹N›</a:t>
            </a:fld>
            <a:endParaRPr lang="it-IT" dirty="0"/>
          </a:p>
        </p:txBody>
      </p:sp>
      <p:cxnSp>
        <p:nvCxnSpPr>
          <p:cNvPr id="12" name="Straight Connector 11"/>
          <p:cNvCxnSpPr/>
          <p:nvPr userDrawn="1"/>
        </p:nvCxnSpPr>
        <p:spPr>
          <a:xfrm>
            <a:off x="457200" y="6223853"/>
            <a:ext cx="8342923" cy="1588"/>
          </a:xfrm>
          <a:prstGeom prst="line">
            <a:avLst/>
          </a:prstGeom>
          <a:ln w="6350">
            <a:solidFill>
              <a:srgbClr val="E4782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910403"/>
            <a:ext cx="8229600" cy="55794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1F1603-7EC9-9A44-BA15-ABCB29D37C75}" type="datetime1">
              <a:rPr lang="it-IT" smtClean="0"/>
              <a:pPr/>
              <a:t>21/03/2023</a:t>
            </a:fld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TITOLO PRESENTAZIONE</a:t>
            </a:r>
            <a:endParaRPr lang="it-I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A5D2F2-A109-7144-80E6-3AAACABD5BA2}" type="slidenum">
              <a:rPr lang="it-IT" smtClean="0"/>
              <a:pPr/>
              <a:t>‹N›</a:t>
            </a:fld>
            <a:endParaRPr lang="it-IT" dirty="0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457200" y="6223853"/>
            <a:ext cx="8342923" cy="1588"/>
          </a:xfrm>
          <a:prstGeom prst="line">
            <a:avLst/>
          </a:prstGeom>
          <a:ln w="6350">
            <a:solidFill>
              <a:srgbClr val="E4782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" name="Picture 9" descr="Slide_DIp_EconomiaeDiritto.png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457200" y="152525"/>
            <a:ext cx="8229600" cy="68593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/>
  <p:txStyles>
    <p:titleStyle>
      <a:lvl1pPr algn="ctr" defTabSz="457200" rtl="0" eaLnBrk="1" latinLnBrk="0" hangingPunct="1">
        <a:spcBef>
          <a:spcPct val="0"/>
        </a:spcBef>
        <a:buNone/>
        <a:defRPr sz="4400" b="1" kern="1200">
          <a:solidFill>
            <a:schemeClr val="tx1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4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5.w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6.w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7.w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4" Type="http://schemas.openxmlformats.org/officeDocument/2006/relationships/image" Target="../media/image8.w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4" Type="http://schemas.openxmlformats.org/officeDocument/2006/relationships/image" Target="../media/image9.w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4" Type="http://schemas.openxmlformats.org/officeDocument/2006/relationships/image" Target="../media/image10.w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4" Type="http://schemas.openxmlformats.org/officeDocument/2006/relationships/image" Target="../media/image11.w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13.wmf"/><Relationship Id="rId5" Type="http://schemas.openxmlformats.org/officeDocument/2006/relationships/oleObject" Target="../embeddings/oleObject12.bin"/><Relationship Id="rId4" Type="http://schemas.openxmlformats.org/officeDocument/2006/relationships/image" Target="../media/image12.w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4" Type="http://schemas.openxmlformats.org/officeDocument/2006/relationships/image" Target="../media/image14.w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Relationship Id="rId4" Type="http://schemas.openxmlformats.org/officeDocument/2006/relationships/image" Target="../media/image15.w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4.vml"/><Relationship Id="rId4" Type="http://schemas.openxmlformats.org/officeDocument/2006/relationships/image" Target="../media/image16.wmf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emf"/><Relationship Id="rId3" Type="http://schemas.openxmlformats.org/officeDocument/2006/relationships/oleObject" Target="../embeddings/oleObject16.bin"/><Relationship Id="rId7" Type="http://schemas.openxmlformats.org/officeDocument/2006/relationships/oleObject" Target="../embeddings/oleObject1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5.vml"/><Relationship Id="rId6" Type="http://schemas.openxmlformats.org/officeDocument/2006/relationships/image" Target="../media/image18.emf"/><Relationship Id="rId5" Type="http://schemas.openxmlformats.org/officeDocument/2006/relationships/oleObject" Target="../embeddings/oleObject17.bin"/><Relationship Id="rId4" Type="http://schemas.openxmlformats.org/officeDocument/2006/relationships/image" Target="../media/image17.emf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emf"/><Relationship Id="rId3" Type="http://schemas.openxmlformats.org/officeDocument/2006/relationships/oleObject" Target="../embeddings/oleObject19.bin"/><Relationship Id="rId7" Type="http://schemas.openxmlformats.org/officeDocument/2006/relationships/oleObject" Target="../embeddings/oleObject2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6.vml"/><Relationship Id="rId6" Type="http://schemas.openxmlformats.org/officeDocument/2006/relationships/image" Target="../media/image21.emf"/><Relationship Id="rId5" Type="http://schemas.openxmlformats.org/officeDocument/2006/relationships/oleObject" Target="../embeddings/oleObject20.bin"/><Relationship Id="rId4" Type="http://schemas.openxmlformats.org/officeDocument/2006/relationships/image" Target="../media/image20.emf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7.vml"/><Relationship Id="rId4" Type="http://schemas.openxmlformats.org/officeDocument/2006/relationships/image" Target="../media/image23.wm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3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8.vml"/><Relationship Id="rId4" Type="http://schemas.openxmlformats.org/officeDocument/2006/relationships/image" Target="../media/image24.wm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4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9.vml"/><Relationship Id="rId4" Type="http://schemas.openxmlformats.org/officeDocument/2006/relationships/image" Target="../media/image25.w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0.vml"/><Relationship Id="rId4" Type="http://schemas.openxmlformats.org/officeDocument/2006/relationships/image" Target="../media/image26.wmf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1.vml"/><Relationship Id="rId4" Type="http://schemas.openxmlformats.org/officeDocument/2006/relationships/image" Target="../media/image27.wmf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2.vml"/><Relationship Id="rId6" Type="http://schemas.openxmlformats.org/officeDocument/2006/relationships/image" Target="../media/image29.wmf"/><Relationship Id="rId5" Type="http://schemas.openxmlformats.org/officeDocument/2006/relationships/oleObject" Target="../embeddings/oleObject28.bin"/><Relationship Id="rId4" Type="http://schemas.openxmlformats.org/officeDocument/2006/relationships/image" Target="../media/image28.wmf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3.vml"/><Relationship Id="rId4" Type="http://schemas.openxmlformats.org/officeDocument/2006/relationships/image" Target="../media/image30.wmf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4.vml"/><Relationship Id="rId4" Type="http://schemas.openxmlformats.org/officeDocument/2006/relationships/image" Target="../media/image31.wmf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.wmf"/><Relationship Id="rId4" Type="http://schemas.openxmlformats.org/officeDocument/2006/relationships/oleObject" Target="../embeddings/oleObject1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3.wmf"/><Relationship Id="rId4" Type="http://schemas.openxmlformats.org/officeDocument/2006/relationships/oleObject" Target="../embeddings/oleObject2.bin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egnaposto numero diapositiva 5"/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fld id="{ED8CC925-365F-4CEC-94D7-7F26AA654E13}" type="slidenum">
              <a:rPr lang="it-IT" altLang="it-IT"/>
              <a:pPr/>
              <a:t>1</a:t>
            </a:fld>
            <a:endParaRPr lang="it-IT" altLang="it-IT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 anchor="ctr">
            <a:normAutofit fontScale="90000"/>
          </a:bodyPr>
          <a:lstStyle/>
          <a:p>
            <a:r>
              <a:rPr lang="it-IT" altLang="it-IT" sz="4400"/>
              <a:t>Dietro alla curva di domanda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/>
          <a:p>
            <a:r>
              <a:rPr lang="it-IT" altLang="it-IT" sz="3200"/>
              <a:t>Le scelte del consumatore</a:t>
            </a:r>
          </a:p>
        </p:txBody>
      </p:sp>
    </p:spTree>
    <p:extLst>
      <p:ext uri="{BB962C8B-B14F-4D97-AF65-F5344CB8AC3E}">
        <p14:creationId xmlns:p14="http://schemas.microsoft.com/office/powerpoint/2010/main" val="242702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2F46B-DDC1-4063-B9BD-32A8E8745836}" type="slidenum">
              <a:rPr lang="it-IT" altLang="it-IT"/>
              <a:pPr/>
              <a:t>10</a:t>
            </a:fld>
            <a:endParaRPr lang="it-IT" altLang="it-IT"/>
          </a:p>
        </p:txBody>
      </p:sp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altLang="it-IT"/>
              <a:t>Curva di indifferenza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46113" y="4687888"/>
            <a:ext cx="7772400" cy="1457325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90000"/>
              </a:lnSpc>
            </a:pPr>
            <a:r>
              <a:rPr lang="it-IT" altLang="it-IT" sz="2000"/>
              <a:t>Si ottengono unendo tutti i panieri rispetto ai quali il consumatore è indifferente</a:t>
            </a:r>
          </a:p>
          <a:p>
            <a:pPr lvl="1">
              <a:lnSpc>
                <a:spcPct val="90000"/>
              </a:lnSpc>
            </a:pPr>
            <a:r>
              <a:rPr lang="it-IT" altLang="it-IT" sz="2000"/>
              <a:t>Le curve di indifferenza hanno una pendenza negativa (si rinuncia ad una quantità di X solo aumentando il consumo di Y)</a:t>
            </a:r>
          </a:p>
          <a:p>
            <a:pPr lvl="1">
              <a:lnSpc>
                <a:spcPct val="90000"/>
              </a:lnSpc>
            </a:pPr>
            <a:r>
              <a:rPr lang="it-IT" altLang="it-IT" sz="2000"/>
              <a:t>Le curve più alte danno una soddisfazione maggiore</a:t>
            </a:r>
          </a:p>
          <a:p>
            <a:pPr lvl="1">
              <a:lnSpc>
                <a:spcPct val="90000"/>
              </a:lnSpc>
            </a:pPr>
            <a:r>
              <a:rPr lang="it-IT" altLang="it-IT" sz="2000"/>
              <a:t>Le curve di indifferenza non si incrociano</a:t>
            </a:r>
          </a:p>
        </p:txBody>
      </p:sp>
      <p:graphicFrame>
        <p:nvGraphicFramePr>
          <p:cNvPr id="11285" name="Object 21"/>
          <p:cNvGraphicFramePr>
            <a:graphicFrameLocks noChangeAspect="1"/>
          </p:cNvGraphicFramePr>
          <p:nvPr/>
        </p:nvGraphicFramePr>
        <p:xfrm>
          <a:off x="1763713" y="1752600"/>
          <a:ext cx="5419725" cy="3054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1" name="Immagine" r:id="rId3" imgW="4095720" imgH="2333520" progId="Word.Picture.8">
                  <p:embed/>
                </p:oleObj>
              </mc:Choice>
              <mc:Fallback>
                <p:oleObj name="Immagine" r:id="rId3" imgW="4095720" imgH="2333520" progId="Word.Picture.8">
                  <p:embed/>
                  <p:pic>
                    <p:nvPicPr>
                      <p:cNvPr id="11285" name="Object 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63713" y="1752600"/>
                        <a:ext cx="5419725" cy="30543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1207062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 build="p" bldLvl="2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4EEC1A-4A57-4A37-BA06-E22A65B3EF78}" type="slidenum">
              <a:rPr lang="it-IT" altLang="it-IT"/>
              <a:pPr/>
              <a:t>11</a:t>
            </a:fld>
            <a:endParaRPr lang="it-IT" altLang="it-IT"/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altLang="it-IT"/>
              <a:t>Mappa di curve di indifferenza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41350" y="4564062"/>
            <a:ext cx="7772400" cy="1792288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it-IT" altLang="it-IT" sz="2800" b="1" i="1" dirty="0"/>
              <a:t>U</a:t>
            </a:r>
            <a:r>
              <a:rPr lang="it-IT" altLang="it-IT" sz="2800" b="1" baseline="30000" dirty="0"/>
              <a:t>1</a:t>
            </a:r>
            <a:r>
              <a:rPr lang="it-IT" altLang="it-IT" sz="2800" b="1" dirty="0"/>
              <a:t>&lt;</a:t>
            </a:r>
            <a:r>
              <a:rPr lang="it-IT" altLang="it-IT" sz="2800" b="1" i="1" dirty="0"/>
              <a:t>U</a:t>
            </a:r>
            <a:r>
              <a:rPr lang="it-IT" altLang="it-IT" sz="2800" b="1" baseline="30000" dirty="0"/>
              <a:t>2</a:t>
            </a:r>
            <a:r>
              <a:rPr lang="it-IT" altLang="it-IT" sz="2800" b="1" dirty="0"/>
              <a:t>&lt;</a:t>
            </a:r>
            <a:r>
              <a:rPr lang="it-IT" altLang="it-IT" sz="2800" b="1" i="1" dirty="0"/>
              <a:t>U</a:t>
            </a:r>
            <a:r>
              <a:rPr lang="it-IT" altLang="it-IT" sz="2800" b="1" baseline="30000" dirty="0"/>
              <a:t>3</a:t>
            </a:r>
            <a:endParaRPr lang="it-IT" altLang="it-IT" sz="2800" b="1" dirty="0"/>
          </a:p>
          <a:p>
            <a:pPr>
              <a:lnSpc>
                <a:spcPct val="90000"/>
              </a:lnSpc>
            </a:pPr>
            <a:r>
              <a:rPr lang="it-IT" altLang="it-IT" sz="2800" dirty="0"/>
              <a:t>Le curve di indifferenza più lontane dall’origine degli assi rappresentano un livello di utilità maggiore</a:t>
            </a:r>
            <a:endParaRPr lang="it-IT" altLang="it-IT" sz="2800" i="1" dirty="0"/>
          </a:p>
        </p:txBody>
      </p:sp>
      <p:graphicFrame>
        <p:nvGraphicFramePr>
          <p:cNvPr id="35844" name="Object 4"/>
          <p:cNvGraphicFramePr>
            <a:graphicFrameLocks noChangeAspect="1"/>
          </p:cNvGraphicFramePr>
          <p:nvPr/>
        </p:nvGraphicFramePr>
        <p:xfrm>
          <a:off x="2179638" y="1887538"/>
          <a:ext cx="4956175" cy="28241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5" r:id="rId3" imgW="4096512" imgH="2333244" progId="Word.Picture.8">
                  <p:embed/>
                </p:oleObj>
              </mc:Choice>
              <mc:Fallback>
                <p:oleObj r:id="rId3" imgW="4096512" imgH="2333244" progId="Word.Picture.8">
                  <p:embed/>
                  <p:pic>
                    <p:nvPicPr>
                      <p:cNvPr id="35844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79638" y="1887538"/>
                        <a:ext cx="4956175" cy="28241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5910779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58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58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3" grpId="0" build="p" bldLvl="2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D6151-8B1B-4DDC-A8E5-95314E9E81EB}" type="slidenum">
              <a:rPr lang="it-IT" altLang="it-IT"/>
              <a:pPr/>
              <a:t>12</a:t>
            </a:fld>
            <a:endParaRPr lang="it-IT" altLang="it-IT"/>
          </a:p>
        </p:txBody>
      </p:sp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025158"/>
            <a:ext cx="8229600" cy="557946"/>
          </a:xfrm>
        </p:spPr>
        <p:txBody>
          <a:bodyPr>
            <a:normAutofit fontScale="90000"/>
          </a:bodyPr>
          <a:lstStyle/>
          <a:p>
            <a:r>
              <a:rPr lang="it-IT" altLang="it-IT" dirty="0"/>
              <a:t>Il saggio marginale di sostituzione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19138" y="4138246"/>
            <a:ext cx="7772400" cy="1285875"/>
          </a:xfrm>
        </p:spPr>
        <p:txBody>
          <a:bodyPr>
            <a:normAutofit fontScale="92500" lnSpcReduction="20000"/>
          </a:bodyPr>
          <a:lstStyle/>
          <a:p>
            <a:r>
              <a:rPr lang="it-IT" altLang="it-IT" sz="2400" dirty="0"/>
              <a:t>La pendenza della curva di indifferenza è il saggio marginale di sostituzione, cioè il rapporto tra la variazione del bene y e la variazione di segno opposto del bene x che lascia il consumatore indifferente</a:t>
            </a:r>
          </a:p>
        </p:txBody>
      </p:sp>
      <p:graphicFrame>
        <p:nvGraphicFramePr>
          <p:cNvPr id="12299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70075690"/>
              </p:ext>
            </p:extLst>
          </p:nvPr>
        </p:nvGraphicFramePr>
        <p:xfrm>
          <a:off x="3384549" y="5118100"/>
          <a:ext cx="2047875" cy="11763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9" name="Equation" r:id="rId3" imgW="685800" imgH="393480" progId="Equation.3">
                  <p:embed/>
                </p:oleObj>
              </mc:Choice>
              <mc:Fallback>
                <p:oleObj name="Equation" r:id="rId3" imgW="685800" imgH="393480" progId="Equation.3">
                  <p:embed/>
                  <p:pic>
                    <p:nvPicPr>
                      <p:cNvPr id="12299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84549" y="5118100"/>
                        <a:ext cx="2047875" cy="11763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2304" name="Group 16"/>
          <p:cNvGrpSpPr>
            <a:grpSpLocks/>
          </p:cNvGrpSpPr>
          <p:nvPr/>
        </p:nvGrpSpPr>
        <p:grpSpPr bwMode="auto">
          <a:xfrm>
            <a:off x="1223963" y="1651000"/>
            <a:ext cx="5878512" cy="2638425"/>
            <a:chOff x="771" y="1040"/>
            <a:chExt cx="3703" cy="1662"/>
          </a:xfrm>
        </p:grpSpPr>
        <p:sp>
          <p:nvSpPr>
            <p:cNvPr id="12294" name="Line 6"/>
            <p:cNvSpPr>
              <a:spLocks noChangeShapeType="1"/>
            </p:cNvSpPr>
            <p:nvPr/>
          </p:nvSpPr>
          <p:spPr bwMode="auto">
            <a:xfrm>
              <a:off x="1616" y="1104"/>
              <a:ext cx="0" cy="1298"/>
            </a:xfrm>
            <a:prstGeom prst="line">
              <a:avLst/>
            </a:prstGeom>
            <a:noFill/>
            <a:ln w="19050">
              <a:solidFill>
                <a:srgbClr val="0066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12295" name="Line 7"/>
            <p:cNvSpPr>
              <a:spLocks noChangeShapeType="1"/>
            </p:cNvSpPr>
            <p:nvPr/>
          </p:nvSpPr>
          <p:spPr bwMode="auto">
            <a:xfrm>
              <a:off x="1600" y="2414"/>
              <a:ext cx="2354" cy="0"/>
            </a:xfrm>
            <a:prstGeom prst="line">
              <a:avLst/>
            </a:prstGeom>
            <a:noFill/>
            <a:ln w="19050">
              <a:solidFill>
                <a:srgbClr val="0066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12296" name="Freeform 8"/>
            <p:cNvSpPr>
              <a:spLocks/>
            </p:cNvSpPr>
            <p:nvPr/>
          </p:nvSpPr>
          <p:spPr bwMode="auto">
            <a:xfrm>
              <a:off x="1854" y="1244"/>
              <a:ext cx="1973" cy="894"/>
            </a:xfrm>
            <a:custGeom>
              <a:avLst/>
              <a:gdLst>
                <a:gd name="T0" fmla="*/ 0 w 1458"/>
                <a:gd name="T1" fmla="*/ 0 h 898"/>
                <a:gd name="T2" fmla="*/ 94 w 1458"/>
                <a:gd name="T3" fmla="*/ 329 h 898"/>
                <a:gd name="T4" fmla="*/ 306 w 1458"/>
                <a:gd name="T5" fmla="*/ 623 h 898"/>
                <a:gd name="T6" fmla="*/ 623 w 1458"/>
                <a:gd name="T7" fmla="*/ 800 h 898"/>
                <a:gd name="T8" fmla="*/ 1152 w 1458"/>
                <a:gd name="T9" fmla="*/ 882 h 898"/>
                <a:gd name="T10" fmla="*/ 1458 w 1458"/>
                <a:gd name="T11" fmla="*/ 894 h 8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58" h="898">
                  <a:moveTo>
                    <a:pt x="0" y="0"/>
                  </a:moveTo>
                  <a:cubicBezTo>
                    <a:pt x="21" y="112"/>
                    <a:pt x="43" y="225"/>
                    <a:pt x="94" y="329"/>
                  </a:cubicBezTo>
                  <a:cubicBezTo>
                    <a:pt x="145" y="433"/>
                    <a:pt x="218" y="545"/>
                    <a:pt x="306" y="623"/>
                  </a:cubicBezTo>
                  <a:cubicBezTo>
                    <a:pt x="394" y="701"/>
                    <a:pt x="482" y="757"/>
                    <a:pt x="623" y="800"/>
                  </a:cubicBezTo>
                  <a:cubicBezTo>
                    <a:pt x="764" y="843"/>
                    <a:pt x="1013" y="866"/>
                    <a:pt x="1152" y="882"/>
                  </a:cubicBezTo>
                  <a:cubicBezTo>
                    <a:pt x="1291" y="898"/>
                    <a:pt x="1409" y="892"/>
                    <a:pt x="1458" y="894"/>
                  </a:cubicBezTo>
                </a:path>
              </a:pathLst>
            </a:custGeom>
            <a:noFill/>
            <a:ln w="28575" cmpd="sng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12297" name="Text Box 9"/>
            <p:cNvSpPr txBox="1">
              <a:spLocks noChangeArrowheads="1"/>
            </p:cNvSpPr>
            <p:nvPr/>
          </p:nvSpPr>
          <p:spPr bwMode="auto">
            <a:xfrm>
              <a:off x="3700" y="2413"/>
              <a:ext cx="540" cy="28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it-IT" altLang="it-IT" sz="2400" b="0">
                  <a:solidFill>
                    <a:schemeClr val="tx1"/>
                  </a:solidFill>
                  <a:effectLst/>
                </a:rPr>
                <a:t>Cibo</a:t>
              </a:r>
            </a:p>
          </p:txBody>
        </p:sp>
        <p:sp>
          <p:nvSpPr>
            <p:cNvPr id="12298" name="Text Box 10"/>
            <p:cNvSpPr txBox="1">
              <a:spLocks noChangeArrowheads="1"/>
            </p:cNvSpPr>
            <p:nvPr/>
          </p:nvSpPr>
          <p:spPr bwMode="auto">
            <a:xfrm>
              <a:off x="771" y="1040"/>
              <a:ext cx="829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it-IT" altLang="it-IT" sz="2400" b="0">
                  <a:solidFill>
                    <a:schemeClr val="tx1"/>
                  </a:solidFill>
                  <a:effectLst/>
                </a:rPr>
                <a:t>Vestiario</a:t>
              </a:r>
            </a:p>
          </p:txBody>
        </p:sp>
        <p:sp>
          <p:nvSpPr>
            <p:cNvPr id="12300" name="Line 12"/>
            <p:cNvSpPr>
              <a:spLocks noChangeShapeType="1"/>
            </p:cNvSpPr>
            <p:nvPr/>
          </p:nvSpPr>
          <p:spPr bwMode="auto">
            <a:xfrm>
              <a:off x="1845" y="1466"/>
              <a:ext cx="588" cy="59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12301" name="Line 13"/>
            <p:cNvSpPr>
              <a:spLocks noChangeShapeType="1"/>
            </p:cNvSpPr>
            <p:nvPr/>
          </p:nvSpPr>
          <p:spPr bwMode="auto">
            <a:xfrm flipH="1">
              <a:off x="2230" y="1758"/>
              <a:ext cx="388" cy="1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12302" name="Text Box 14"/>
            <p:cNvSpPr txBox="1">
              <a:spLocks noChangeArrowheads="1"/>
            </p:cNvSpPr>
            <p:nvPr/>
          </p:nvSpPr>
          <p:spPr bwMode="auto">
            <a:xfrm>
              <a:off x="2687" y="1498"/>
              <a:ext cx="1787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it-IT" altLang="it-IT" sz="2400" b="0">
                  <a:solidFill>
                    <a:schemeClr val="tx1"/>
                  </a:solidFill>
                  <a:effectLst/>
                </a:rPr>
                <a:t>Pendenza = SMS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353428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3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3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2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1" grpId="0" build="p" bldLvl="2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2C3E5-119F-45C6-A101-C2DD085F8AF7}" type="slidenum">
              <a:rPr lang="it-IT" altLang="it-IT"/>
              <a:pPr/>
              <a:t>13</a:t>
            </a:fld>
            <a:endParaRPr lang="it-IT" altLang="it-IT"/>
          </a:p>
        </p:txBody>
      </p:sp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altLang="it-IT"/>
              <a:t>Andamento dell SMS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46125" y="4752975"/>
            <a:ext cx="7772400" cy="1192213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90000"/>
              </a:lnSpc>
            </a:pPr>
            <a:r>
              <a:rPr lang="it-IT" altLang="it-IT" sz="2400"/>
              <a:t>Spostandosi verso destra l’</a:t>
            </a:r>
            <a:r>
              <a:rPr lang="it-IT" altLang="it-IT" sz="2400" i="1"/>
              <a:t>SMS </a:t>
            </a:r>
            <a:r>
              <a:rPr lang="it-IT" altLang="it-IT" sz="2400"/>
              <a:t>diminuisce</a:t>
            </a:r>
          </a:p>
          <a:p>
            <a:pPr>
              <a:lnSpc>
                <a:spcPct val="90000"/>
              </a:lnSpc>
            </a:pPr>
            <a:r>
              <a:rPr lang="it-IT" altLang="it-IT" sz="2400"/>
              <a:t>Quando si ha molto vestiario e poco cibo si è disposti a cedere una quantità maggiore di vestiario per un’unità di cibo</a:t>
            </a:r>
          </a:p>
          <a:p>
            <a:pPr>
              <a:lnSpc>
                <a:spcPct val="90000"/>
              </a:lnSpc>
            </a:pPr>
            <a:r>
              <a:rPr lang="it-IT" altLang="it-IT" sz="2400"/>
              <a:t>Curva concave verso l’alto</a:t>
            </a:r>
          </a:p>
        </p:txBody>
      </p:sp>
      <p:graphicFrame>
        <p:nvGraphicFramePr>
          <p:cNvPr id="36868" name="Object 4"/>
          <p:cNvGraphicFramePr>
            <a:graphicFrameLocks noChangeAspect="1"/>
          </p:cNvGraphicFramePr>
          <p:nvPr/>
        </p:nvGraphicFramePr>
        <p:xfrm>
          <a:off x="1630363" y="1752600"/>
          <a:ext cx="5289550" cy="3013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3" name="Immagine" r:id="rId3" imgW="4095720" imgH="2333520" progId="Word.Picture.8">
                  <p:embed/>
                </p:oleObj>
              </mc:Choice>
              <mc:Fallback>
                <p:oleObj name="Immagine" r:id="rId3" imgW="4095720" imgH="2333520" progId="Word.Picture.8">
                  <p:embed/>
                  <p:pic>
                    <p:nvPicPr>
                      <p:cNvPr id="36868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30363" y="1752600"/>
                        <a:ext cx="5289550" cy="30130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1765416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68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68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7" grpId="0" build="p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01A4D-8A22-4A26-8334-8FD1D06FE170}" type="slidenum">
              <a:rPr lang="it-IT" altLang="it-IT"/>
              <a:pPr/>
              <a:t>14</a:t>
            </a:fld>
            <a:endParaRPr lang="it-IT" altLang="it-IT"/>
          </a:p>
        </p:txBody>
      </p:sp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altLang="it-IT"/>
              <a:t>Il vincolo di bilancio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752600"/>
            <a:ext cx="7772400" cy="3276600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it-IT" altLang="it-IT" sz="2800"/>
              <a:t>Il consumatore sceglie sulla base di un vincolo: la spesa complessiva che può dedicare al consumo dei due beni.</a:t>
            </a:r>
          </a:p>
          <a:p>
            <a:pPr>
              <a:lnSpc>
                <a:spcPct val="90000"/>
              </a:lnSpc>
            </a:pPr>
            <a:r>
              <a:rPr lang="it-IT" altLang="it-IT" sz="2800"/>
              <a:t> La quantità dei due beni che può essere consumata dipende dai prezzi</a:t>
            </a:r>
          </a:p>
          <a:p>
            <a:pPr lvl="1">
              <a:lnSpc>
                <a:spcPct val="90000"/>
              </a:lnSpc>
            </a:pPr>
            <a:r>
              <a:rPr lang="it-IT" altLang="it-IT" sz="2400"/>
              <a:t>Se </a:t>
            </a:r>
            <a:r>
              <a:rPr lang="it-IT" altLang="it-IT" sz="2400" i="1"/>
              <a:t>S </a:t>
            </a:r>
            <a:r>
              <a:rPr lang="it-IT" altLang="it-IT" sz="2400"/>
              <a:t>è la spesa complessiva </a:t>
            </a:r>
            <a:r>
              <a:rPr lang="it-IT" altLang="it-IT" sz="2400" i="1"/>
              <a:t>p</a:t>
            </a:r>
            <a:r>
              <a:rPr lang="it-IT" altLang="it-IT" sz="2400" i="1" baseline="-25000"/>
              <a:t>x</a:t>
            </a:r>
            <a:r>
              <a:rPr lang="it-IT" altLang="it-IT" sz="2400"/>
              <a:t> il prezzo del bene </a:t>
            </a:r>
            <a:r>
              <a:rPr lang="it-IT" altLang="it-IT" sz="2400" i="1"/>
              <a:t>X (cibo) </a:t>
            </a:r>
            <a:r>
              <a:rPr lang="it-IT" altLang="it-IT" sz="2400"/>
              <a:t>e </a:t>
            </a:r>
            <a:r>
              <a:rPr lang="it-IT" altLang="it-IT" sz="2400" i="1"/>
              <a:t>p</a:t>
            </a:r>
            <a:r>
              <a:rPr lang="it-IT" altLang="it-IT" sz="2400" i="1" baseline="-25000"/>
              <a:t>y </a:t>
            </a:r>
            <a:r>
              <a:rPr lang="it-IT" altLang="it-IT" sz="2400"/>
              <a:t>il</a:t>
            </a:r>
            <a:r>
              <a:rPr lang="it-IT" altLang="it-IT" sz="2400" i="1"/>
              <a:t> </a:t>
            </a:r>
            <a:r>
              <a:rPr lang="it-IT" altLang="it-IT" sz="2400"/>
              <a:t>prezzo del bene </a:t>
            </a:r>
            <a:r>
              <a:rPr lang="it-IT" altLang="it-IT" sz="2400" i="1"/>
              <a:t>Y </a:t>
            </a:r>
            <a:r>
              <a:rPr lang="it-IT" altLang="it-IT" sz="2400"/>
              <a:t>(vestiario):</a:t>
            </a:r>
          </a:p>
          <a:p>
            <a:pPr>
              <a:lnSpc>
                <a:spcPct val="90000"/>
              </a:lnSpc>
            </a:pPr>
            <a:r>
              <a:rPr lang="it-IT" altLang="it-IT" sz="2800" i="1"/>
              <a:t>S = </a:t>
            </a:r>
            <a:r>
              <a:rPr lang="it-IT" altLang="it-IT" sz="2800"/>
              <a:t> </a:t>
            </a:r>
            <a:r>
              <a:rPr lang="it-IT" altLang="it-IT" sz="2800" i="1"/>
              <a:t>p</a:t>
            </a:r>
            <a:r>
              <a:rPr lang="it-IT" altLang="it-IT" sz="2800" i="1" baseline="-25000"/>
              <a:t>x</a:t>
            </a:r>
            <a:r>
              <a:rPr lang="it-IT" altLang="it-IT" sz="2800" i="1"/>
              <a:t>x + p</a:t>
            </a:r>
            <a:r>
              <a:rPr lang="it-IT" altLang="it-IT" sz="2800" i="1" baseline="-25000"/>
              <a:t>y</a:t>
            </a:r>
            <a:r>
              <a:rPr lang="it-IT" altLang="it-IT" sz="2800" i="1"/>
              <a:t>y</a:t>
            </a:r>
          </a:p>
        </p:txBody>
      </p:sp>
      <p:graphicFrame>
        <p:nvGraphicFramePr>
          <p:cNvPr id="13316" name="Object 4"/>
          <p:cNvGraphicFramePr>
            <a:graphicFrameLocks noChangeAspect="1"/>
          </p:cNvGraphicFramePr>
          <p:nvPr/>
        </p:nvGraphicFramePr>
        <p:xfrm>
          <a:off x="1028700" y="5181600"/>
          <a:ext cx="2117725" cy="893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7" name="Equation" r:id="rId3" imgW="1054080" imgH="444240" progId="Equation.3">
                  <p:embed/>
                </p:oleObj>
              </mc:Choice>
              <mc:Fallback>
                <p:oleObj name="Equation" r:id="rId3" imgW="1054080" imgH="444240" progId="Equation.3">
                  <p:embed/>
                  <p:pic>
                    <p:nvPicPr>
                      <p:cNvPr id="13316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28700" y="5181600"/>
                        <a:ext cx="2117725" cy="8937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317" name="Text Box 5"/>
          <p:cNvSpPr txBox="1">
            <a:spLocks noChangeArrowheads="1"/>
          </p:cNvSpPr>
          <p:nvPr/>
        </p:nvSpPr>
        <p:spPr bwMode="auto">
          <a:xfrm>
            <a:off x="3505200" y="5181600"/>
            <a:ext cx="4906963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it-IT" altLang="it-IT" sz="2400" b="0">
                <a:solidFill>
                  <a:schemeClr val="tx1"/>
                </a:solidFill>
                <a:effectLst/>
              </a:rPr>
              <a:t>Questa è l’equazione di una retta che ha </a:t>
            </a:r>
            <a:r>
              <a:rPr lang="it-IT" altLang="it-IT" sz="2400" b="0" i="1">
                <a:solidFill>
                  <a:schemeClr val="tx1"/>
                </a:solidFill>
                <a:effectLst/>
              </a:rPr>
              <a:t>p</a:t>
            </a:r>
            <a:r>
              <a:rPr lang="it-IT" altLang="it-IT" sz="2400" b="0" i="1" baseline="-25000">
                <a:solidFill>
                  <a:schemeClr val="tx1"/>
                </a:solidFill>
                <a:effectLst/>
              </a:rPr>
              <a:t>x</a:t>
            </a:r>
            <a:r>
              <a:rPr lang="it-IT" altLang="it-IT" sz="2400" b="0">
                <a:solidFill>
                  <a:schemeClr val="tx1"/>
                </a:solidFill>
                <a:effectLst/>
              </a:rPr>
              <a:t>/</a:t>
            </a:r>
            <a:r>
              <a:rPr lang="it-IT" altLang="it-IT" sz="2400" b="0" i="1">
                <a:solidFill>
                  <a:schemeClr val="tx1"/>
                </a:solidFill>
                <a:effectLst/>
              </a:rPr>
              <a:t>p</a:t>
            </a:r>
            <a:r>
              <a:rPr lang="it-IT" altLang="it-IT" sz="2400" b="0" i="1" baseline="-25000">
                <a:solidFill>
                  <a:schemeClr val="tx1"/>
                </a:solidFill>
                <a:effectLst/>
              </a:rPr>
              <a:t>y</a:t>
            </a:r>
            <a:r>
              <a:rPr lang="it-IT" altLang="it-IT" sz="2400" b="0">
                <a:solidFill>
                  <a:schemeClr val="tx1"/>
                </a:solidFill>
                <a:effectLst/>
              </a:rPr>
              <a:t> come pendenza</a:t>
            </a:r>
          </a:p>
        </p:txBody>
      </p:sp>
    </p:spTree>
    <p:extLst>
      <p:ext uri="{BB962C8B-B14F-4D97-AF65-F5344CB8AC3E}">
        <p14:creationId xmlns:p14="http://schemas.microsoft.com/office/powerpoint/2010/main" val="12564235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13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5" grpId="0" build="p" bldLvl="2" autoUpdateAnimBg="0"/>
      <p:bldP spid="13317" grpId="0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2BFE0-AF6A-4A4B-AEB4-90F2274EAFFC}" type="slidenum">
              <a:rPr lang="it-IT" altLang="it-IT"/>
              <a:pPr/>
              <a:t>15</a:t>
            </a:fld>
            <a:endParaRPr lang="it-IT" altLang="it-IT"/>
          </a:p>
        </p:txBody>
      </p:sp>
      <p:sp>
        <p:nvSpPr>
          <p:cNvPr id="14339" name="Rectangle 1027"/>
          <p:cNvSpPr>
            <a:spLocks noGrp="1" noChangeArrowheads="1"/>
          </p:cNvSpPr>
          <p:nvPr>
            <p:ph type="title"/>
          </p:nvPr>
        </p:nvSpPr>
        <p:spPr>
          <a:xfrm>
            <a:off x="685800" y="730186"/>
            <a:ext cx="7772400" cy="798513"/>
          </a:xfrm>
        </p:spPr>
        <p:txBody>
          <a:bodyPr>
            <a:normAutofit fontScale="90000"/>
          </a:bodyPr>
          <a:lstStyle/>
          <a:p>
            <a:r>
              <a:rPr lang="it-IT" altLang="it-IT" dirty="0"/>
              <a:t>Grafico della retta di bilancio</a:t>
            </a:r>
          </a:p>
        </p:txBody>
      </p:sp>
      <p:graphicFrame>
        <p:nvGraphicFramePr>
          <p:cNvPr id="14366" name="Object 1054"/>
          <p:cNvGraphicFramePr>
            <a:graphicFrameLocks noChangeAspect="1"/>
          </p:cNvGraphicFramePr>
          <p:nvPr/>
        </p:nvGraphicFramePr>
        <p:xfrm>
          <a:off x="1874838" y="1657350"/>
          <a:ext cx="5170487" cy="2670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1" r:id="rId3" imgW="4078224" imgH="2106168" progId="Word.Picture.8">
                  <p:embed/>
                </p:oleObj>
              </mc:Choice>
              <mc:Fallback>
                <p:oleObj r:id="rId3" imgW="4078224" imgH="2106168" progId="Word.Picture.8">
                  <p:embed/>
                  <p:pic>
                    <p:nvPicPr>
                      <p:cNvPr id="14366" name="Object 105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74838" y="1657350"/>
                        <a:ext cx="5170487" cy="26701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368" name="Rectangle 1056"/>
          <p:cNvSpPr>
            <a:spLocks noGrp="1" noChangeArrowheads="1"/>
          </p:cNvSpPr>
          <p:nvPr>
            <p:ph type="body" idx="1"/>
          </p:nvPr>
        </p:nvSpPr>
        <p:spPr>
          <a:xfrm>
            <a:off x="836613" y="4327525"/>
            <a:ext cx="7772400" cy="2109787"/>
          </a:xfrm>
        </p:spPr>
        <p:txBody>
          <a:bodyPr/>
          <a:lstStyle/>
          <a:p>
            <a:r>
              <a:rPr lang="it-IT" altLang="it-IT" i="1" dirty="0"/>
              <a:t>y</a:t>
            </a:r>
            <a:r>
              <a:rPr lang="it-IT" altLang="it-IT" baseline="30000" dirty="0"/>
              <a:t>1</a:t>
            </a:r>
            <a:r>
              <a:rPr lang="it-IT" altLang="it-IT" dirty="0"/>
              <a:t>=</a:t>
            </a:r>
            <a:r>
              <a:rPr lang="it-IT" altLang="it-IT" i="1" dirty="0"/>
              <a:t>S/</a:t>
            </a:r>
            <a:r>
              <a:rPr lang="it-IT" altLang="it-IT" i="1" dirty="0" err="1"/>
              <a:t>p</a:t>
            </a:r>
            <a:r>
              <a:rPr lang="it-IT" altLang="it-IT" i="1" baseline="-25000" dirty="0" err="1"/>
              <a:t>y</a:t>
            </a:r>
            <a:endParaRPr lang="it-IT" altLang="it-IT" i="1" baseline="-25000" dirty="0"/>
          </a:p>
          <a:p>
            <a:r>
              <a:rPr lang="it-IT" altLang="it-IT" i="1" dirty="0"/>
              <a:t>x</a:t>
            </a:r>
            <a:r>
              <a:rPr lang="it-IT" altLang="it-IT" baseline="30000" dirty="0"/>
              <a:t>1</a:t>
            </a:r>
            <a:r>
              <a:rPr lang="it-IT" altLang="it-IT" dirty="0"/>
              <a:t>=</a:t>
            </a:r>
            <a:r>
              <a:rPr lang="it-IT" altLang="it-IT" i="1" dirty="0"/>
              <a:t>S/</a:t>
            </a:r>
            <a:r>
              <a:rPr lang="it-IT" altLang="it-IT" i="1" dirty="0" err="1"/>
              <a:t>p</a:t>
            </a:r>
            <a:r>
              <a:rPr lang="it-IT" altLang="it-IT" i="1" baseline="-25000" dirty="0" err="1"/>
              <a:t>x</a:t>
            </a:r>
            <a:endParaRPr lang="it-IT" altLang="it-IT" i="1" baseline="-25000" dirty="0"/>
          </a:p>
          <a:p>
            <a:r>
              <a:rPr lang="it-IT" altLang="it-IT" i="1" dirty="0" err="1"/>
              <a:t>p</a:t>
            </a:r>
            <a:r>
              <a:rPr lang="it-IT" altLang="it-IT" i="1" baseline="-25000" dirty="0" err="1"/>
              <a:t>x</a:t>
            </a:r>
            <a:r>
              <a:rPr lang="it-IT" altLang="it-IT" i="1" dirty="0"/>
              <a:t>/</a:t>
            </a:r>
            <a:r>
              <a:rPr lang="it-IT" altLang="it-IT" i="1" dirty="0" err="1"/>
              <a:t>p</a:t>
            </a:r>
            <a:r>
              <a:rPr lang="it-IT" altLang="it-IT" i="1" baseline="-25000" dirty="0" err="1"/>
              <a:t>y</a:t>
            </a:r>
            <a:r>
              <a:rPr lang="it-IT" altLang="it-IT" dirty="0"/>
              <a:t>=pendenza</a:t>
            </a:r>
          </a:p>
          <a:p>
            <a:endParaRPr lang="it-IT" altLang="it-IT" i="1" dirty="0"/>
          </a:p>
        </p:txBody>
      </p:sp>
    </p:spTree>
    <p:extLst>
      <p:ext uri="{BB962C8B-B14F-4D97-AF65-F5344CB8AC3E}">
        <p14:creationId xmlns:p14="http://schemas.microsoft.com/office/powerpoint/2010/main" val="39200626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3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3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3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3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3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3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3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3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68" grpId="0" build="p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70ECF-D49F-488F-9BE1-F9DBC5E2E0DB}" type="slidenum">
              <a:rPr lang="it-IT" altLang="it-IT"/>
              <a:pPr/>
              <a:t>16</a:t>
            </a:fld>
            <a:endParaRPr lang="it-IT" altLang="it-IT"/>
          </a:p>
        </p:txBody>
      </p:sp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altLang="it-IT"/>
              <a:t>Mutamento del reddito</a:t>
            </a:r>
            <a:br>
              <a:rPr lang="it-IT" altLang="it-IT"/>
            </a:br>
            <a:endParaRPr lang="it-IT" altLang="it-IT"/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802" y="4562475"/>
            <a:ext cx="7772400" cy="1716087"/>
          </a:xfrm>
        </p:spPr>
        <p:txBody>
          <a:bodyPr>
            <a:normAutofit lnSpcReduction="10000"/>
          </a:bodyPr>
          <a:lstStyle/>
          <a:p>
            <a:r>
              <a:rPr lang="it-IT" altLang="it-IT" sz="2800" i="1" dirty="0"/>
              <a:t>S</a:t>
            </a:r>
            <a:r>
              <a:rPr lang="it-IT" altLang="it-IT" sz="2800" baseline="-25000" dirty="0"/>
              <a:t>1</a:t>
            </a:r>
            <a:r>
              <a:rPr lang="it-IT" altLang="it-IT" sz="2800" dirty="0"/>
              <a:t> &lt; </a:t>
            </a:r>
            <a:r>
              <a:rPr lang="it-IT" altLang="it-IT" sz="2800" i="1" dirty="0"/>
              <a:t>S</a:t>
            </a:r>
            <a:r>
              <a:rPr lang="it-IT" altLang="it-IT" sz="2800" baseline="-25000" dirty="0"/>
              <a:t>2</a:t>
            </a:r>
            <a:endParaRPr lang="it-IT" altLang="it-IT" sz="2800" dirty="0"/>
          </a:p>
          <a:p>
            <a:r>
              <a:rPr lang="it-IT" altLang="it-IT" sz="2800" dirty="0"/>
              <a:t>La retta di bilancio si sposta verso l’alto parallelamente a se stessa: la pendenza non muta</a:t>
            </a:r>
          </a:p>
          <a:p>
            <a:endParaRPr lang="it-IT" altLang="it-IT" sz="2800" dirty="0"/>
          </a:p>
        </p:txBody>
      </p:sp>
      <p:graphicFrame>
        <p:nvGraphicFramePr>
          <p:cNvPr id="33796" name="Object 4"/>
          <p:cNvGraphicFramePr>
            <a:graphicFrameLocks noChangeAspect="1"/>
          </p:cNvGraphicFramePr>
          <p:nvPr/>
        </p:nvGraphicFramePr>
        <p:xfrm>
          <a:off x="2036763" y="1800225"/>
          <a:ext cx="5629275" cy="2762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5" r:id="rId3" imgW="4619244" imgH="2267712" progId="Word.Picture.8">
                  <p:embed/>
                </p:oleObj>
              </mc:Choice>
              <mc:Fallback>
                <p:oleObj r:id="rId3" imgW="4619244" imgH="2267712" progId="Word.Picture.8">
                  <p:embed/>
                  <p:pic>
                    <p:nvPicPr>
                      <p:cNvPr id="33796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36763" y="1800225"/>
                        <a:ext cx="5629275" cy="27622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1453786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7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7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5" grpId="0" build="p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47EA8-44D8-4818-B02E-C3DFAEB7BECF}" type="slidenum">
              <a:rPr lang="it-IT" altLang="it-IT"/>
              <a:pPr/>
              <a:t>17</a:t>
            </a:fld>
            <a:endParaRPr lang="it-IT" altLang="it-IT"/>
          </a:p>
        </p:txBody>
      </p:sp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altLang="it-IT"/>
              <a:t>Mutamento di un prezzo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15963" y="4364038"/>
            <a:ext cx="7772400" cy="1597025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90000"/>
              </a:lnSpc>
            </a:pPr>
            <a:r>
              <a:rPr lang="it-IT" altLang="it-IT" sz="2800"/>
              <a:t>Diminuisce </a:t>
            </a:r>
            <a:r>
              <a:rPr lang="it-IT" altLang="it-IT" sz="2800" i="1"/>
              <a:t>p</a:t>
            </a:r>
            <a:r>
              <a:rPr lang="it-IT" altLang="it-IT" sz="2800" i="1" baseline="-25000"/>
              <a:t>x</a:t>
            </a:r>
            <a:endParaRPr lang="it-IT" altLang="it-IT" sz="2800"/>
          </a:p>
          <a:p>
            <a:pPr>
              <a:lnSpc>
                <a:spcPct val="90000"/>
              </a:lnSpc>
            </a:pPr>
            <a:r>
              <a:rPr lang="it-IT" altLang="it-IT" sz="2800" i="1"/>
              <a:t>S/p</a:t>
            </a:r>
            <a:r>
              <a:rPr lang="it-IT" altLang="it-IT" sz="2800" i="1" baseline="-25000"/>
              <a:t>x </a:t>
            </a:r>
            <a:r>
              <a:rPr lang="it-IT" altLang="it-IT" sz="2800"/>
              <a:t>si sposta verso destra</a:t>
            </a:r>
          </a:p>
          <a:p>
            <a:pPr>
              <a:lnSpc>
                <a:spcPct val="90000"/>
              </a:lnSpc>
            </a:pPr>
            <a:r>
              <a:rPr lang="it-IT" altLang="it-IT" sz="2800" i="1"/>
              <a:t>S/p</a:t>
            </a:r>
            <a:r>
              <a:rPr lang="it-IT" altLang="it-IT" sz="2800" i="1" baseline="-25000"/>
              <a:t>y</a:t>
            </a:r>
            <a:r>
              <a:rPr lang="it-IT" altLang="it-IT" sz="2800"/>
              <a:t> nello stesso punto</a:t>
            </a:r>
          </a:p>
          <a:p>
            <a:pPr>
              <a:lnSpc>
                <a:spcPct val="90000"/>
              </a:lnSpc>
            </a:pPr>
            <a:r>
              <a:rPr lang="it-IT" altLang="it-IT" sz="2800"/>
              <a:t>La pendenza (</a:t>
            </a:r>
            <a:r>
              <a:rPr lang="it-IT" altLang="it-IT" sz="2800" i="1"/>
              <a:t>p</a:t>
            </a:r>
            <a:r>
              <a:rPr lang="it-IT" altLang="it-IT" sz="2800" i="1" baseline="-25000"/>
              <a:t>x</a:t>
            </a:r>
            <a:r>
              <a:rPr lang="it-IT" altLang="it-IT" sz="2800" i="1"/>
              <a:t>/p</a:t>
            </a:r>
            <a:r>
              <a:rPr lang="it-IT" altLang="it-IT" sz="2800" i="1" baseline="-25000"/>
              <a:t>y</a:t>
            </a:r>
            <a:r>
              <a:rPr lang="it-IT" altLang="it-IT" sz="2800"/>
              <a:t>) diminuisce</a:t>
            </a:r>
          </a:p>
          <a:p>
            <a:pPr>
              <a:lnSpc>
                <a:spcPct val="90000"/>
              </a:lnSpc>
            </a:pPr>
            <a:r>
              <a:rPr lang="it-IT" altLang="it-IT" sz="2800"/>
              <a:t>La curva ruota verso l’alto</a:t>
            </a:r>
            <a:endParaRPr lang="it-IT" altLang="it-IT" sz="2800" i="1"/>
          </a:p>
          <a:p>
            <a:pPr>
              <a:lnSpc>
                <a:spcPct val="90000"/>
              </a:lnSpc>
            </a:pPr>
            <a:endParaRPr lang="it-IT" altLang="it-IT" sz="2800" baseline="-25000"/>
          </a:p>
        </p:txBody>
      </p:sp>
      <p:graphicFrame>
        <p:nvGraphicFramePr>
          <p:cNvPr id="34820" name="Object 4"/>
          <p:cNvGraphicFramePr>
            <a:graphicFrameLocks noChangeAspect="1"/>
          </p:cNvGraphicFramePr>
          <p:nvPr/>
        </p:nvGraphicFramePr>
        <p:xfrm>
          <a:off x="2187575" y="1816100"/>
          <a:ext cx="5259388" cy="2655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9" r:id="rId3" imgW="4619244" imgH="2267712" progId="Word.Picture.8">
                  <p:embed/>
                </p:oleObj>
              </mc:Choice>
              <mc:Fallback>
                <p:oleObj r:id="rId3" imgW="4619244" imgH="2267712" progId="Word.Picture.8">
                  <p:embed/>
                  <p:pic>
                    <p:nvPicPr>
                      <p:cNvPr id="3482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87575" y="1816100"/>
                        <a:ext cx="5259388" cy="26558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8673487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4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4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4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4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48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48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48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48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9" grpId="0" build="p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1C3D2-E675-43FD-A18F-E129217EF894}" type="slidenum">
              <a:rPr lang="it-IT" altLang="it-IT"/>
              <a:pPr/>
              <a:t>18</a:t>
            </a:fld>
            <a:endParaRPr lang="it-IT" altLang="it-IT"/>
          </a:p>
        </p:txBody>
      </p:sp>
      <p:sp>
        <p:nvSpPr>
          <p:cNvPr id="15362" name="Rectangle 1026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altLang="it-IT"/>
              <a:t>La scelta del consumatore</a:t>
            </a:r>
          </a:p>
        </p:txBody>
      </p:sp>
      <p:sp>
        <p:nvSpPr>
          <p:cNvPr id="15363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4492625" y="1981200"/>
            <a:ext cx="3965575" cy="4114800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it-IT" altLang="it-IT" sz="2400"/>
              <a:t>Dato il vincolo di bilancio, il consumatore sceglie il paniere che gli arreca maggior soddisfazione</a:t>
            </a:r>
          </a:p>
          <a:p>
            <a:pPr lvl="1">
              <a:lnSpc>
                <a:spcPct val="90000"/>
              </a:lnSpc>
            </a:pPr>
            <a:r>
              <a:rPr lang="it-IT" altLang="it-IT" sz="2000"/>
              <a:t>Cerca di raggiungere il paniere nella curva di indifferenza più alta</a:t>
            </a:r>
          </a:p>
          <a:p>
            <a:pPr lvl="1">
              <a:lnSpc>
                <a:spcPct val="90000"/>
              </a:lnSpc>
            </a:pPr>
            <a:r>
              <a:rPr lang="it-IT" altLang="it-IT" sz="2000"/>
              <a:t>La curva di indifferenza più alta raggiungibile è quella tangente la retta di bilancio</a:t>
            </a:r>
          </a:p>
          <a:p>
            <a:pPr lvl="1">
              <a:lnSpc>
                <a:spcPct val="90000"/>
              </a:lnSpc>
            </a:pPr>
            <a:r>
              <a:rPr lang="it-IT" altLang="it-IT" sz="2000"/>
              <a:t>Nel punto di tangenza le pendenze sono uguali, quindi il </a:t>
            </a:r>
            <a:r>
              <a:rPr lang="it-IT" altLang="it-IT" sz="2000" b="1" i="1"/>
              <a:t>SMS</a:t>
            </a:r>
            <a:r>
              <a:rPr lang="it-IT" altLang="it-IT" sz="2000" i="1"/>
              <a:t> </a:t>
            </a:r>
            <a:r>
              <a:rPr lang="it-IT" altLang="it-IT" sz="2000"/>
              <a:t>è uguale al </a:t>
            </a:r>
            <a:r>
              <a:rPr lang="it-IT" altLang="it-IT" sz="2000" b="1"/>
              <a:t>rapporto tra i prezzi</a:t>
            </a:r>
          </a:p>
          <a:p>
            <a:pPr lvl="1">
              <a:lnSpc>
                <a:spcPct val="90000"/>
              </a:lnSpc>
            </a:pPr>
            <a:endParaRPr lang="it-IT" altLang="it-IT" sz="2400" b="1"/>
          </a:p>
        </p:txBody>
      </p:sp>
      <p:graphicFrame>
        <p:nvGraphicFramePr>
          <p:cNvPr id="15380" name="Object 1044"/>
          <p:cNvGraphicFramePr>
            <a:graphicFrameLocks noChangeAspect="1"/>
          </p:cNvGraphicFramePr>
          <p:nvPr/>
        </p:nvGraphicFramePr>
        <p:xfrm>
          <a:off x="1223963" y="4943475"/>
          <a:ext cx="1879600" cy="12176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8" name="Equation" r:id="rId3" imgW="685800" imgH="444240" progId="Equation.3">
                  <p:embed/>
                </p:oleObj>
              </mc:Choice>
              <mc:Fallback>
                <p:oleObj name="Equation" r:id="rId3" imgW="685800" imgH="444240" progId="Equation.3">
                  <p:embed/>
                  <p:pic>
                    <p:nvPicPr>
                      <p:cNvPr id="15380" name="Object 104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23963" y="4943475"/>
                        <a:ext cx="1879600" cy="12176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382" name="Object 1046"/>
          <p:cNvGraphicFramePr>
            <a:graphicFrameLocks noChangeAspect="1"/>
          </p:cNvGraphicFramePr>
          <p:nvPr/>
        </p:nvGraphicFramePr>
        <p:xfrm>
          <a:off x="455613" y="1889125"/>
          <a:ext cx="4471987" cy="3036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9" r:id="rId5" imgW="4096512" imgH="2781300" progId="Word.Picture.8">
                  <p:embed/>
                </p:oleObj>
              </mc:Choice>
              <mc:Fallback>
                <p:oleObj r:id="rId5" imgW="4096512" imgH="2781300" progId="Word.Picture.8">
                  <p:embed/>
                  <p:pic>
                    <p:nvPicPr>
                      <p:cNvPr id="15382" name="Object 104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5613" y="1889125"/>
                        <a:ext cx="4471987" cy="30368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581766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3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3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153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3" grpId="0" build="p" bldLvl="2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7ED79-F370-4514-BEB2-0AB1E33F68E0}" type="slidenum">
              <a:rPr lang="it-IT" altLang="it-IT"/>
              <a:pPr/>
              <a:t>19</a:t>
            </a:fld>
            <a:endParaRPr lang="it-IT" altLang="it-IT"/>
          </a:p>
        </p:txBody>
      </p:sp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altLang="it-IT"/>
              <a:t>Le ragioni dell’equilibrio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603750"/>
            <a:ext cx="7772400" cy="1492250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90000"/>
              </a:lnSpc>
            </a:pPr>
            <a:r>
              <a:rPr lang="it-IT" altLang="it-IT" sz="2800" dirty="0"/>
              <a:t>Punto </a:t>
            </a:r>
            <a:r>
              <a:rPr lang="it-IT" altLang="it-IT" sz="2800" i="1" dirty="0"/>
              <a:t>a: SMS&gt;</a:t>
            </a:r>
            <a:r>
              <a:rPr lang="it-IT" altLang="it-IT" sz="2800" i="1" dirty="0" err="1"/>
              <a:t>p</a:t>
            </a:r>
            <a:r>
              <a:rPr lang="it-IT" altLang="it-IT" sz="2800" i="1" baseline="-25000" dirty="0" err="1"/>
              <a:t>x</a:t>
            </a:r>
            <a:r>
              <a:rPr lang="it-IT" altLang="it-IT" sz="2800" i="1" dirty="0"/>
              <a:t>/</a:t>
            </a:r>
            <a:r>
              <a:rPr lang="it-IT" altLang="it-IT" sz="2800" i="1" dirty="0" err="1"/>
              <a:t>p</a:t>
            </a:r>
            <a:r>
              <a:rPr lang="it-IT" altLang="it-IT" sz="2800" i="1" baseline="-25000" dirty="0" err="1"/>
              <a:t>y</a:t>
            </a:r>
            <a:r>
              <a:rPr lang="it-IT" altLang="it-IT" sz="2800" i="1" baseline="-25000" dirty="0"/>
              <a:t> </a:t>
            </a:r>
            <a:r>
              <a:rPr lang="it-IT" altLang="it-IT" sz="2800" dirty="0"/>
              <a:t>– conviene</a:t>
            </a:r>
            <a:r>
              <a:rPr lang="it-IT" altLang="it-IT" sz="2800" i="1" baseline="-25000" dirty="0"/>
              <a:t> </a:t>
            </a:r>
            <a:r>
              <a:rPr lang="it-IT" altLang="it-IT" sz="2800" dirty="0"/>
              <a:t>rinunciare al vestiario e aumentare il cibo</a:t>
            </a:r>
          </a:p>
          <a:p>
            <a:pPr>
              <a:lnSpc>
                <a:spcPct val="90000"/>
              </a:lnSpc>
            </a:pPr>
            <a:r>
              <a:rPr lang="it-IT" altLang="it-IT" sz="2800" dirty="0"/>
              <a:t>Punto </a:t>
            </a:r>
            <a:r>
              <a:rPr lang="it-IT" altLang="it-IT" sz="2800" i="1" dirty="0"/>
              <a:t>c</a:t>
            </a:r>
            <a:r>
              <a:rPr lang="it-IT" altLang="it-IT" sz="2800" dirty="0"/>
              <a:t>: </a:t>
            </a:r>
            <a:r>
              <a:rPr lang="it-IT" altLang="it-IT" sz="2800" i="1" dirty="0"/>
              <a:t>SMS&lt;</a:t>
            </a:r>
            <a:r>
              <a:rPr lang="it-IT" altLang="it-IT" sz="2800" i="1" dirty="0" err="1"/>
              <a:t>p</a:t>
            </a:r>
            <a:r>
              <a:rPr lang="it-IT" altLang="it-IT" sz="2800" i="1" baseline="-25000" dirty="0" err="1"/>
              <a:t>x</a:t>
            </a:r>
            <a:r>
              <a:rPr lang="it-IT" altLang="it-IT" sz="2800" i="1" dirty="0"/>
              <a:t>/</a:t>
            </a:r>
            <a:r>
              <a:rPr lang="it-IT" altLang="it-IT" sz="2800" i="1" dirty="0" err="1"/>
              <a:t>p</a:t>
            </a:r>
            <a:r>
              <a:rPr lang="it-IT" altLang="it-IT" sz="2800" i="1" baseline="-25000" dirty="0" err="1"/>
              <a:t>y</a:t>
            </a:r>
            <a:r>
              <a:rPr lang="it-IT" altLang="it-IT" sz="2800" i="1" baseline="-25000" dirty="0"/>
              <a:t> </a:t>
            </a:r>
            <a:r>
              <a:rPr lang="it-IT" altLang="it-IT" sz="2800" dirty="0"/>
              <a:t>– conviene</a:t>
            </a:r>
            <a:r>
              <a:rPr lang="it-IT" altLang="it-IT" sz="2800" i="1" baseline="-25000" dirty="0"/>
              <a:t> </a:t>
            </a:r>
            <a:r>
              <a:rPr lang="it-IT" altLang="it-IT" sz="2800" dirty="0"/>
              <a:t>rinunciare al cibo e aumentare il vestiario</a:t>
            </a:r>
          </a:p>
          <a:p>
            <a:pPr>
              <a:lnSpc>
                <a:spcPct val="90000"/>
              </a:lnSpc>
            </a:pPr>
            <a:endParaRPr lang="it-IT" altLang="it-IT" sz="2800" dirty="0"/>
          </a:p>
        </p:txBody>
      </p:sp>
      <p:graphicFrame>
        <p:nvGraphicFramePr>
          <p:cNvPr id="37892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57753225"/>
              </p:ext>
            </p:extLst>
          </p:nvPr>
        </p:nvGraphicFramePr>
        <p:xfrm>
          <a:off x="2254250" y="1614297"/>
          <a:ext cx="4591050" cy="3117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47" r:id="rId3" imgW="4096512" imgH="2782824" progId="Word.Picture.8">
                  <p:embed/>
                </p:oleObj>
              </mc:Choice>
              <mc:Fallback>
                <p:oleObj r:id="rId3" imgW="4096512" imgH="2782824" progId="Word.Picture.8">
                  <p:embed/>
                  <p:pic>
                    <p:nvPicPr>
                      <p:cNvPr id="37892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54250" y="1614297"/>
                        <a:ext cx="4591050" cy="31178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1759487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78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78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78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78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1" grpId="0" build="p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egnaposto numero diapositiva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346584CD-B080-42D4-BB8C-077F6D8892B1}" type="slidenum">
              <a:rPr lang="it-IT" altLang="it-IT" sz="1400" smtClean="0"/>
              <a:pPr eaLnBrk="1" hangingPunct="1"/>
              <a:t>2</a:t>
            </a:fld>
            <a:endParaRPr lang="it-IT" altLang="it-IT" sz="1400" smtClean="0"/>
          </a:p>
        </p:txBody>
      </p:sp>
      <p:sp>
        <p:nvSpPr>
          <p:cNvPr id="7885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it-IT" smtClean="0"/>
              <a:t>Totale, Medio e Marginale</a:t>
            </a:r>
          </a:p>
        </p:txBody>
      </p:sp>
      <p:sp>
        <p:nvSpPr>
          <p:cNvPr id="78851" name="Rectangle 3" descr="Pergamena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it-IT" smtClean="0">
                <a:sym typeface="Symbol" pitchFamily="18" charset="2"/>
              </a:rPr>
              <a:t>Concetti di </a:t>
            </a:r>
            <a:r>
              <a:rPr lang="it-IT" b="1" smtClean="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sym typeface="Symbol" pitchFamily="18" charset="2"/>
              </a:rPr>
              <a:t>totale, medio e marginale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it-IT" smtClean="0">
                <a:sym typeface="Symbol" pitchFamily="18" charset="2"/>
              </a:rPr>
              <a:t>Utilità totale, media e marginale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it-IT" smtClean="0">
                <a:sym typeface="Symbol" pitchFamily="18" charset="2"/>
              </a:rPr>
              <a:t>Produzione totale, media e marginale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it-IT" smtClean="0">
                <a:sym typeface="Symbol" pitchFamily="18" charset="2"/>
              </a:rPr>
              <a:t>Costi totali, medi e marginali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it-IT" smtClean="0">
                <a:sym typeface="Symbol" pitchFamily="18" charset="2"/>
              </a:rPr>
              <a:t>Le grandezze </a:t>
            </a:r>
            <a:r>
              <a:rPr lang="it-IT" b="1" smtClean="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sym typeface="Symbol" pitchFamily="18" charset="2"/>
              </a:rPr>
              <a:t>marginali</a:t>
            </a:r>
            <a:r>
              <a:rPr lang="it-IT" smtClean="0">
                <a:sym typeface="Symbol" pitchFamily="18" charset="2"/>
              </a:rPr>
              <a:t> sono rilevanti per la massimizzazione (le scelte)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it-IT" smtClean="0">
                <a:sym typeface="Symbol" pitchFamily="18" charset="2"/>
              </a:rPr>
              <a:t>Spesso sono decrescenti (Utilità marginale, Produzione marginale)</a:t>
            </a:r>
          </a:p>
        </p:txBody>
      </p:sp>
      <p:sp>
        <p:nvSpPr>
          <p:cNvPr id="2" name="Segnaposto piè di pa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L'economia marginalista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5711714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88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88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88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88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88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88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88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88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88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88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88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88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851" grpId="0" build="p" bldLvl="2" autoUpdateAnimBg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932CB-7BDC-418D-A366-F58C8D94427E}" type="slidenum">
              <a:rPr lang="it-IT" altLang="it-IT"/>
              <a:pPr/>
              <a:t>20</a:t>
            </a:fld>
            <a:endParaRPr lang="it-IT" altLang="it-IT"/>
          </a:p>
        </p:txBody>
      </p:sp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altLang="it-IT"/>
              <a:t>SMS e rapporto tra i prezzi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724400" y="1905000"/>
            <a:ext cx="3962400" cy="4191000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90000"/>
              </a:lnSpc>
            </a:pPr>
            <a:r>
              <a:rPr lang="it-IT" altLang="it-IT" sz="2800" i="1"/>
              <a:t>SMS</a:t>
            </a:r>
            <a:r>
              <a:rPr lang="it-IT" altLang="it-IT" sz="2800"/>
              <a:t>=saggio sostituzione secondo preferenze</a:t>
            </a:r>
          </a:p>
          <a:p>
            <a:pPr>
              <a:lnSpc>
                <a:spcPct val="90000"/>
              </a:lnSpc>
            </a:pPr>
            <a:r>
              <a:rPr lang="it-IT" altLang="it-IT" sz="2800" i="1"/>
              <a:t>p</a:t>
            </a:r>
            <a:r>
              <a:rPr lang="it-IT" altLang="it-IT" sz="2800" i="1" baseline="-25000"/>
              <a:t>x</a:t>
            </a:r>
            <a:r>
              <a:rPr lang="it-IT" altLang="it-IT" sz="2800" i="1"/>
              <a:t>/p</a:t>
            </a:r>
            <a:r>
              <a:rPr lang="it-IT" altLang="it-IT" sz="2800" i="1" baseline="-25000"/>
              <a:t>y</a:t>
            </a:r>
            <a:r>
              <a:rPr lang="it-IT" altLang="it-IT" sz="2800"/>
              <a:t> saggio di sostituzione di mercato</a:t>
            </a:r>
          </a:p>
          <a:p>
            <a:pPr>
              <a:lnSpc>
                <a:spcPct val="90000"/>
              </a:lnSpc>
            </a:pPr>
            <a:r>
              <a:rPr lang="it-IT" altLang="it-IT" sz="2800"/>
              <a:t>Se </a:t>
            </a:r>
            <a:r>
              <a:rPr lang="it-IT" altLang="it-IT" sz="2800" i="1"/>
              <a:t>SMS</a:t>
            </a:r>
            <a:r>
              <a:rPr lang="it-IT" altLang="it-IT" sz="2800"/>
              <a:t>&gt; </a:t>
            </a:r>
            <a:r>
              <a:rPr lang="it-IT" altLang="it-IT" sz="2800" i="1"/>
              <a:t>p</a:t>
            </a:r>
            <a:r>
              <a:rPr lang="it-IT" altLang="it-IT" sz="2800" i="1" baseline="-25000"/>
              <a:t>x</a:t>
            </a:r>
            <a:r>
              <a:rPr lang="it-IT" altLang="it-IT" sz="2800" i="1"/>
              <a:t>/p</a:t>
            </a:r>
            <a:r>
              <a:rPr lang="it-IT" altLang="it-IT" sz="2800" i="1" baseline="-25000"/>
              <a:t>y</a:t>
            </a:r>
            <a:r>
              <a:rPr lang="it-IT" altLang="it-IT" sz="2800"/>
              <a:t> </a:t>
            </a:r>
          </a:p>
          <a:p>
            <a:pPr lvl="1">
              <a:lnSpc>
                <a:spcPct val="90000"/>
              </a:lnSpc>
            </a:pPr>
            <a:r>
              <a:rPr lang="it-IT" altLang="it-IT" sz="2400"/>
              <a:t>Il consumatore per avere x</a:t>
            </a:r>
            <a:r>
              <a:rPr lang="it-IT" altLang="it-IT" sz="2400" baseline="30000"/>
              <a:t>2</a:t>
            </a:r>
            <a:r>
              <a:rPr lang="it-IT" altLang="it-IT" sz="2400"/>
              <a:t>-x</a:t>
            </a:r>
            <a:r>
              <a:rPr lang="it-IT" altLang="it-IT" sz="2400" baseline="30000"/>
              <a:t>1</a:t>
            </a:r>
            <a:r>
              <a:rPr lang="it-IT" altLang="it-IT" sz="2400"/>
              <a:t> cederebbe y</a:t>
            </a:r>
            <a:r>
              <a:rPr lang="it-IT" altLang="it-IT" sz="2400" baseline="30000"/>
              <a:t>1</a:t>
            </a:r>
            <a:r>
              <a:rPr lang="it-IT" altLang="it-IT" sz="2400"/>
              <a:t>-y</a:t>
            </a:r>
            <a:r>
              <a:rPr lang="it-IT" altLang="it-IT" sz="2400" baseline="30000"/>
              <a:t>3</a:t>
            </a:r>
            <a:r>
              <a:rPr lang="it-IT" altLang="it-IT" sz="2400"/>
              <a:t>.</a:t>
            </a:r>
          </a:p>
          <a:p>
            <a:pPr lvl="1">
              <a:lnSpc>
                <a:spcPct val="90000"/>
              </a:lnSpc>
            </a:pPr>
            <a:r>
              <a:rPr lang="it-IT" altLang="it-IT" sz="2400"/>
              <a:t>Deve cedere solo y</a:t>
            </a:r>
            <a:r>
              <a:rPr lang="it-IT" altLang="it-IT" sz="2400" baseline="30000"/>
              <a:t>1</a:t>
            </a:r>
            <a:r>
              <a:rPr lang="it-IT" altLang="it-IT" sz="2400"/>
              <a:t>-y</a:t>
            </a:r>
            <a:r>
              <a:rPr lang="it-IT" altLang="it-IT" sz="2400" baseline="30000"/>
              <a:t>2</a:t>
            </a:r>
          </a:p>
          <a:p>
            <a:pPr lvl="1">
              <a:lnSpc>
                <a:spcPct val="90000"/>
              </a:lnSpc>
            </a:pPr>
            <a:r>
              <a:rPr lang="it-IT" altLang="it-IT" sz="3200" baseline="30000"/>
              <a:t>Ci guadagna</a:t>
            </a:r>
            <a:r>
              <a:rPr lang="it-IT" altLang="it-IT" sz="3200"/>
              <a:t> </a:t>
            </a:r>
          </a:p>
        </p:txBody>
      </p:sp>
      <p:graphicFrame>
        <p:nvGraphicFramePr>
          <p:cNvPr id="19490" name="Object 34"/>
          <p:cNvGraphicFramePr>
            <a:graphicFrameLocks noChangeAspect="1"/>
          </p:cNvGraphicFramePr>
          <p:nvPr/>
        </p:nvGraphicFramePr>
        <p:xfrm>
          <a:off x="215900" y="2424113"/>
          <a:ext cx="4887913" cy="3600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71" name="Immagine" r:id="rId3" imgW="4095720" imgH="2800440" progId="Word.Picture.8">
                  <p:embed/>
                </p:oleObj>
              </mc:Choice>
              <mc:Fallback>
                <p:oleObj name="Immagine" r:id="rId3" imgW="4095720" imgH="2800440" progId="Word.Picture.8">
                  <p:embed/>
                  <p:pic>
                    <p:nvPicPr>
                      <p:cNvPr id="19490" name="Object 3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5900" y="2424113"/>
                        <a:ext cx="4887913" cy="36004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175195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4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4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94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94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9" grpId="0" build="p" bldLvl="2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BD89BD-E585-4572-937C-1F17B6A363A1}" type="slidenum">
              <a:rPr lang="it-IT" altLang="it-IT"/>
              <a:pPr/>
              <a:t>21</a:t>
            </a:fld>
            <a:endParaRPr lang="it-IT" altLang="it-IT"/>
          </a:p>
        </p:txBody>
      </p:sp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altLang="it-IT"/>
              <a:t>La curva di domanda individuale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4003675" cy="4114800"/>
          </a:xfrm>
        </p:spPr>
        <p:txBody>
          <a:bodyPr/>
          <a:lstStyle/>
          <a:p>
            <a:r>
              <a:rPr lang="it-IT" altLang="it-IT" sz="2400"/>
              <a:t>Lo spostamento della retta di bilancio da 1 a 2 a 3</a:t>
            </a:r>
          </a:p>
          <a:p>
            <a:r>
              <a:rPr lang="it-IT" altLang="it-IT" sz="2400"/>
              <a:t>Il passaggio da </a:t>
            </a:r>
            <a:r>
              <a:rPr lang="it-IT" altLang="it-IT" sz="2400" b="1"/>
              <a:t>a</a:t>
            </a:r>
            <a:r>
              <a:rPr lang="it-IT" altLang="it-IT" sz="2400"/>
              <a:t> a </a:t>
            </a:r>
            <a:r>
              <a:rPr lang="it-IT" altLang="it-IT" sz="2400" b="1"/>
              <a:t>b </a:t>
            </a:r>
            <a:r>
              <a:rPr lang="it-IT" altLang="it-IT" sz="2400"/>
              <a:t>a </a:t>
            </a:r>
            <a:r>
              <a:rPr lang="it-IT" altLang="it-IT" sz="2400" b="1"/>
              <a:t>c</a:t>
            </a:r>
          </a:p>
          <a:p>
            <a:r>
              <a:rPr lang="it-IT" altLang="it-IT" sz="2400"/>
              <a:t>Acquisto di </a:t>
            </a:r>
            <a:r>
              <a:rPr lang="it-IT" altLang="it-IT" sz="2400" b="1"/>
              <a:t>x</a:t>
            </a:r>
            <a:r>
              <a:rPr lang="it-IT" altLang="it-IT" sz="2400" b="1" baseline="30000"/>
              <a:t>1</a:t>
            </a:r>
            <a:r>
              <a:rPr lang="it-IT" altLang="it-IT" sz="2400"/>
              <a:t>, </a:t>
            </a:r>
            <a:r>
              <a:rPr lang="it-IT" altLang="it-IT" sz="2400" b="1"/>
              <a:t>x</a:t>
            </a:r>
            <a:r>
              <a:rPr lang="it-IT" altLang="it-IT" sz="2400" b="1" baseline="30000"/>
              <a:t>2</a:t>
            </a:r>
            <a:r>
              <a:rPr lang="it-IT" altLang="it-IT" sz="2400" b="1"/>
              <a:t>, x</a:t>
            </a:r>
            <a:r>
              <a:rPr lang="it-IT" altLang="it-IT" sz="2400" b="1" baseline="30000"/>
              <a:t>3</a:t>
            </a:r>
            <a:endParaRPr lang="it-IT" altLang="it-IT" sz="2400"/>
          </a:p>
          <a:p>
            <a:r>
              <a:rPr lang="it-IT" altLang="it-IT" sz="2400"/>
              <a:t>Costruzione della curva di domanda individuale</a:t>
            </a:r>
          </a:p>
          <a:p>
            <a:r>
              <a:rPr lang="it-IT" altLang="it-IT" sz="2400"/>
              <a:t>La curva di mercato è la somma orizzontale delle curve individuali</a:t>
            </a:r>
          </a:p>
        </p:txBody>
      </p:sp>
      <p:graphicFrame>
        <p:nvGraphicFramePr>
          <p:cNvPr id="20484" name="Object 4"/>
          <p:cNvGraphicFramePr>
            <a:graphicFrameLocks noChangeAspect="1"/>
          </p:cNvGraphicFramePr>
          <p:nvPr/>
        </p:nvGraphicFramePr>
        <p:xfrm>
          <a:off x="4667250" y="1731963"/>
          <a:ext cx="4476750" cy="51260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95" name="Immagine" r:id="rId3" imgW="4095720" imgH="5514840" progId="Word.Picture.8">
                  <p:embed/>
                </p:oleObj>
              </mc:Choice>
              <mc:Fallback>
                <p:oleObj name="Immagine" r:id="rId3" imgW="4095720" imgH="5514840" progId="Word.Picture.8">
                  <p:embed/>
                  <p:pic>
                    <p:nvPicPr>
                      <p:cNvPr id="20484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67250" y="1731963"/>
                        <a:ext cx="4476750" cy="51260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8516556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 build="p" bldLvl="2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B4BFC-6955-47C0-BECC-82CCC8202439}" type="slidenum">
              <a:rPr lang="it-IT" altLang="it-IT"/>
              <a:pPr/>
              <a:t>22</a:t>
            </a:fld>
            <a:endParaRPr lang="it-IT" altLang="it-IT"/>
          </a:p>
        </p:txBody>
      </p:sp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altLang="it-IT"/>
              <a:t>Somma orizzontale</a:t>
            </a:r>
          </a:p>
        </p:txBody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772400" cy="547688"/>
          </a:xfrm>
        </p:spPr>
        <p:txBody>
          <a:bodyPr/>
          <a:lstStyle/>
          <a:p>
            <a:r>
              <a:rPr lang="it-IT" altLang="it-IT" sz="2800"/>
              <a:t>Ad ogni dato prezzo</a:t>
            </a:r>
            <a:r>
              <a:rPr lang="it-IT" altLang="it-IT" sz="2800">
                <a:sym typeface="Symbol" panose="05050102010706020507" pitchFamily="18" charset="2"/>
              </a:rPr>
              <a:t> somma delle quantità</a:t>
            </a:r>
            <a:endParaRPr lang="it-IT" altLang="it-IT" sz="2800"/>
          </a:p>
        </p:txBody>
      </p:sp>
      <p:graphicFrame>
        <p:nvGraphicFramePr>
          <p:cNvPr id="64518" name="Object 6"/>
          <p:cNvGraphicFramePr>
            <a:graphicFrameLocks noChangeAspect="1"/>
          </p:cNvGraphicFramePr>
          <p:nvPr/>
        </p:nvGraphicFramePr>
        <p:xfrm>
          <a:off x="735013" y="3101975"/>
          <a:ext cx="2471737" cy="1982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29" name="Grafico" r:id="rId3" imgW="3086473" imgH="2476718" progId="Excel.Chart.8">
                  <p:embed/>
                </p:oleObj>
              </mc:Choice>
              <mc:Fallback>
                <p:oleObj name="Grafico" r:id="rId3" imgW="3086473" imgH="2476718" progId="Excel.Chart.8">
                  <p:embed/>
                  <p:pic>
                    <p:nvPicPr>
                      <p:cNvPr id="64518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5013" y="3101975"/>
                        <a:ext cx="2471737" cy="19827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4520" name="Object 8"/>
          <p:cNvGraphicFramePr>
            <a:graphicFrameLocks noChangeAspect="1"/>
          </p:cNvGraphicFramePr>
          <p:nvPr/>
        </p:nvGraphicFramePr>
        <p:xfrm>
          <a:off x="3370263" y="3135313"/>
          <a:ext cx="2457450" cy="2000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30" name="Grafico" r:id="rId5" imgW="3019642" imgH="2457979" progId="Excel.Chart.8">
                  <p:embed/>
                </p:oleObj>
              </mc:Choice>
              <mc:Fallback>
                <p:oleObj name="Grafico" r:id="rId5" imgW="3019642" imgH="2457979" progId="Excel.Chart.8">
                  <p:embed/>
                  <p:pic>
                    <p:nvPicPr>
                      <p:cNvPr id="6452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70263" y="3135313"/>
                        <a:ext cx="2457450" cy="20002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4522" name="Object 10"/>
          <p:cNvGraphicFramePr>
            <a:graphicFrameLocks noChangeAspect="1"/>
          </p:cNvGraphicFramePr>
          <p:nvPr/>
        </p:nvGraphicFramePr>
        <p:xfrm>
          <a:off x="6021388" y="3322638"/>
          <a:ext cx="2987675" cy="1685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31" name="Grafico" r:id="rId7" imgW="5067537" imgH="3857957" progId="Excel.Chart.8">
                  <p:embed/>
                </p:oleObj>
              </mc:Choice>
              <mc:Fallback>
                <p:oleObj name="Grafico" r:id="rId7" imgW="5067537" imgH="3857957" progId="Excel.Chart.8">
                  <p:embed/>
                  <p:pic>
                    <p:nvPicPr>
                      <p:cNvPr id="64522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21388" y="3322638"/>
                        <a:ext cx="2987675" cy="16859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64532" name="Group 20"/>
          <p:cNvGrpSpPr>
            <a:grpSpLocks/>
          </p:cNvGrpSpPr>
          <p:nvPr/>
        </p:nvGrpSpPr>
        <p:grpSpPr bwMode="auto">
          <a:xfrm>
            <a:off x="1238250" y="3971925"/>
            <a:ext cx="5829300" cy="581025"/>
            <a:chOff x="780" y="2502"/>
            <a:chExt cx="3672" cy="366"/>
          </a:xfrm>
        </p:grpSpPr>
        <p:sp>
          <p:nvSpPr>
            <p:cNvPr id="64524" name="Line 12"/>
            <p:cNvSpPr>
              <a:spLocks noChangeShapeType="1"/>
            </p:cNvSpPr>
            <p:nvPr/>
          </p:nvSpPr>
          <p:spPr bwMode="auto">
            <a:xfrm flipH="1">
              <a:off x="780" y="2508"/>
              <a:ext cx="367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lg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it-IT"/>
            </a:p>
          </p:txBody>
        </p:sp>
        <p:sp>
          <p:nvSpPr>
            <p:cNvPr id="64525" name="Line 13"/>
            <p:cNvSpPr>
              <a:spLocks noChangeShapeType="1"/>
            </p:cNvSpPr>
            <p:nvPr/>
          </p:nvSpPr>
          <p:spPr bwMode="auto">
            <a:xfrm flipV="1">
              <a:off x="987" y="2502"/>
              <a:ext cx="0" cy="34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lg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it-IT"/>
            </a:p>
          </p:txBody>
        </p:sp>
        <p:sp>
          <p:nvSpPr>
            <p:cNvPr id="64526" name="Line 14"/>
            <p:cNvSpPr>
              <a:spLocks noChangeShapeType="1"/>
            </p:cNvSpPr>
            <p:nvPr/>
          </p:nvSpPr>
          <p:spPr bwMode="auto">
            <a:xfrm flipV="1">
              <a:off x="2763" y="2508"/>
              <a:ext cx="0" cy="36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lg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it-IT"/>
            </a:p>
          </p:txBody>
        </p:sp>
        <p:sp>
          <p:nvSpPr>
            <p:cNvPr id="64527" name="Line 15"/>
            <p:cNvSpPr>
              <a:spLocks noChangeShapeType="1"/>
            </p:cNvSpPr>
            <p:nvPr/>
          </p:nvSpPr>
          <p:spPr bwMode="auto">
            <a:xfrm flipV="1">
              <a:off x="4452" y="2508"/>
              <a:ext cx="0" cy="36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lg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it-IT"/>
            </a:p>
          </p:txBody>
        </p:sp>
      </p:grpSp>
      <p:sp>
        <p:nvSpPr>
          <p:cNvPr id="64529" name="Text Box 17"/>
          <p:cNvSpPr txBox="1">
            <a:spLocks noChangeArrowheads="1"/>
          </p:cNvSpPr>
          <p:nvPr/>
        </p:nvSpPr>
        <p:spPr bwMode="auto">
          <a:xfrm>
            <a:off x="719138" y="5337175"/>
            <a:ext cx="8034337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CC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it-IT" altLang="it-IT" sz="2400" b="0">
                <a:solidFill>
                  <a:schemeClr val="tx1"/>
                </a:solidFill>
                <a:effectLst/>
                <a:cs typeface="Times New Roman" panose="02020603050405020304" pitchFamily="18" charset="0"/>
              </a:rPr>
              <a:t>Prezzo di 50: D1 </a:t>
            </a:r>
            <a:r>
              <a:rPr lang="it-IT" altLang="it-IT" sz="2800" b="0">
                <a:solidFill>
                  <a:schemeClr val="tx1"/>
                </a:solidFill>
                <a:effectLst/>
                <a:sym typeface="Symbol" panose="05050102010706020507" pitchFamily="18" charset="2"/>
              </a:rPr>
              <a:t> </a:t>
            </a:r>
            <a:r>
              <a:rPr lang="it-IT" altLang="it-IT" sz="2400" b="0">
                <a:solidFill>
                  <a:schemeClr val="tx1"/>
                </a:solidFill>
                <a:effectLst/>
                <a:cs typeface="Times New Roman" panose="02020603050405020304" pitchFamily="18" charset="0"/>
              </a:rPr>
              <a:t>domanda di 40; D2 domanda </a:t>
            </a:r>
            <a:r>
              <a:rPr lang="it-IT" altLang="it-IT" sz="2800" b="0">
                <a:solidFill>
                  <a:schemeClr val="tx1"/>
                </a:solidFill>
                <a:effectLst/>
                <a:sym typeface="Symbol" panose="05050102010706020507" pitchFamily="18" charset="2"/>
              </a:rPr>
              <a:t></a:t>
            </a:r>
            <a:r>
              <a:rPr lang="it-IT" altLang="it-IT" sz="2400" b="0">
                <a:solidFill>
                  <a:schemeClr val="tx1"/>
                </a:solidFill>
                <a:effectLst/>
                <a:cs typeface="Times New Roman" panose="02020603050405020304" pitchFamily="18" charset="0"/>
              </a:rPr>
              <a:t> 60. Domanda di mercato </a:t>
            </a:r>
            <a:r>
              <a:rPr lang="it-IT" altLang="it-IT" sz="2800" b="0">
                <a:solidFill>
                  <a:schemeClr val="tx1"/>
                </a:solidFill>
                <a:effectLst/>
                <a:sym typeface="Symbol" panose="05050102010706020507" pitchFamily="18" charset="2"/>
              </a:rPr>
              <a:t> </a:t>
            </a:r>
            <a:r>
              <a:rPr lang="it-IT" altLang="it-IT" sz="2400" b="0">
                <a:solidFill>
                  <a:schemeClr val="tx1"/>
                </a:solidFill>
                <a:effectLst/>
                <a:cs typeface="Times New Roman" panose="02020603050405020304" pitchFamily="18" charset="0"/>
              </a:rPr>
              <a:t>100 unità</a:t>
            </a:r>
            <a:r>
              <a:rPr lang="it-IT" altLang="it-IT" sz="2400" b="0">
                <a:solidFill>
                  <a:schemeClr val="tx1"/>
                </a:solidFill>
                <a:effectLst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150135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45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45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45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45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45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45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45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45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45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45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45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45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515" grpId="0" build="p" autoUpdateAnimBg="0"/>
      <p:bldOleChart spid="64518" grpId="0"/>
      <p:bldOleChart spid="64520" grpId="0"/>
      <p:bldOleChart spid="64522" grpId="0"/>
      <p:bldP spid="64529" grpId="0" autoUpdateAnimBg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E2FF9-0AA5-4C27-B0D5-878562E6E3E4}" type="slidenum">
              <a:rPr lang="it-IT" altLang="it-IT"/>
              <a:pPr/>
              <a:t>23</a:t>
            </a:fld>
            <a:endParaRPr lang="it-IT" altLang="it-IT"/>
          </a:p>
        </p:txBody>
      </p:sp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altLang="it-IT"/>
              <a:t>Somma algebrica</a:t>
            </a:r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altLang="it-IT">
                <a:cs typeface="Times New Roman" panose="02020603050405020304" pitchFamily="18" charset="0"/>
              </a:rPr>
              <a:t>equazione </a:t>
            </a:r>
            <a:r>
              <a:rPr lang="it-IT" altLang="it-IT" b="1">
                <a:cs typeface="Times New Roman" panose="02020603050405020304" pitchFamily="18" charset="0"/>
              </a:rPr>
              <a:t>D1</a:t>
            </a:r>
            <a:r>
              <a:rPr lang="it-IT" altLang="it-IT">
                <a:cs typeface="Times New Roman" panose="02020603050405020304" pitchFamily="18" charset="0"/>
              </a:rPr>
              <a:t> </a:t>
            </a:r>
            <a:r>
              <a:rPr lang="it-IT" altLang="it-IT">
                <a:sym typeface="Symbol" panose="05050102010706020507" pitchFamily="18" charset="2"/>
              </a:rPr>
              <a:t></a:t>
            </a:r>
            <a:r>
              <a:rPr lang="it-IT" altLang="it-IT"/>
              <a:t> </a:t>
            </a:r>
            <a:r>
              <a:rPr lang="it-IT" altLang="it-IT">
                <a:cs typeface="Times New Roman" panose="02020603050405020304" pitchFamily="18" charset="0"/>
              </a:rPr>
              <a:t> </a:t>
            </a:r>
            <a:r>
              <a:rPr lang="it-IT" altLang="it-IT" b="1" i="1">
                <a:cs typeface="Times New Roman" panose="02020603050405020304" pitchFamily="18" charset="0"/>
              </a:rPr>
              <a:t>p=</a:t>
            </a:r>
            <a:r>
              <a:rPr lang="it-IT" altLang="it-IT" b="1">
                <a:cs typeface="Times New Roman" panose="02020603050405020304" pitchFamily="18" charset="0"/>
              </a:rPr>
              <a:t>70-1/2</a:t>
            </a:r>
            <a:r>
              <a:rPr lang="it-IT" altLang="it-IT" b="1" i="1">
                <a:cs typeface="Times New Roman" panose="02020603050405020304" pitchFamily="18" charset="0"/>
              </a:rPr>
              <a:t>Q</a:t>
            </a:r>
            <a:r>
              <a:rPr lang="it-IT" altLang="it-IT" b="1" baseline="-25000">
                <a:cs typeface="Times New Roman" panose="02020603050405020304" pitchFamily="18" charset="0"/>
              </a:rPr>
              <a:t>1</a:t>
            </a:r>
            <a:r>
              <a:rPr lang="it-IT" altLang="it-IT">
                <a:cs typeface="Times New Roman" panose="02020603050405020304" pitchFamily="18" charset="0"/>
              </a:rPr>
              <a:t> e equazione </a:t>
            </a:r>
            <a:r>
              <a:rPr lang="it-IT" altLang="it-IT" b="1">
                <a:cs typeface="Times New Roman" panose="02020603050405020304" pitchFamily="18" charset="0"/>
              </a:rPr>
              <a:t>D2</a:t>
            </a:r>
            <a:r>
              <a:rPr lang="it-IT" altLang="it-IT">
                <a:cs typeface="Times New Roman" panose="02020603050405020304" pitchFamily="18" charset="0"/>
              </a:rPr>
              <a:t> </a:t>
            </a:r>
            <a:r>
              <a:rPr lang="it-IT" altLang="it-IT">
                <a:sym typeface="Symbol" panose="05050102010706020507" pitchFamily="18" charset="2"/>
              </a:rPr>
              <a:t></a:t>
            </a:r>
            <a:r>
              <a:rPr lang="it-IT" altLang="it-IT"/>
              <a:t> </a:t>
            </a:r>
            <a:r>
              <a:rPr lang="it-IT" altLang="it-IT">
                <a:cs typeface="Times New Roman" panose="02020603050405020304" pitchFamily="18" charset="0"/>
              </a:rPr>
              <a:t> </a:t>
            </a:r>
            <a:r>
              <a:rPr lang="it-IT" altLang="it-IT" b="1" i="1">
                <a:cs typeface="Times New Roman" panose="02020603050405020304" pitchFamily="18" charset="0"/>
              </a:rPr>
              <a:t>p=</a:t>
            </a:r>
            <a:r>
              <a:rPr lang="it-IT" altLang="it-IT" b="1">
                <a:cs typeface="Times New Roman" panose="02020603050405020304" pitchFamily="18" charset="0"/>
              </a:rPr>
              <a:t>70-1/3</a:t>
            </a:r>
            <a:r>
              <a:rPr lang="it-IT" altLang="it-IT" b="1" i="1">
                <a:cs typeface="Times New Roman" panose="02020603050405020304" pitchFamily="18" charset="0"/>
              </a:rPr>
              <a:t>Q</a:t>
            </a:r>
            <a:r>
              <a:rPr lang="it-IT" altLang="it-IT" b="1" baseline="-25000">
                <a:cs typeface="Times New Roman" panose="02020603050405020304" pitchFamily="18" charset="0"/>
              </a:rPr>
              <a:t>2</a:t>
            </a:r>
            <a:r>
              <a:rPr lang="it-IT" altLang="it-IT"/>
              <a:t> </a:t>
            </a:r>
          </a:p>
          <a:p>
            <a:r>
              <a:rPr lang="it-IT" altLang="it-IT"/>
              <a:t>Se le sommassimo = somma dei prezzi</a:t>
            </a:r>
          </a:p>
          <a:p>
            <a:r>
              <a:rPr lang="it-IT" altLang="it-IT"/>
              <a:t>Quantità in funzione dei prezzi:</a:t>
            </a:r>
          </a:p>
          <a:p>
            <a:r>
              <a:rPr lang="it-IT" altLang="it-IT" b="1" i="1">
                <a:cs typeface="Times New Roman" panose="02020603050405020304" pitchFamily="18" charset="0"/>
              </a:rPr>
              <a:t>Q</a:t>
            </a:r>
            <a:r>
              <a:rPr lang="it-IT" altLang="it-IT" b="1" baseline="-25000">
                <a:cs typeface="Times New Roman" panose="02020603050405020304" pitchFamily="18" charset="0"/>
              </a:rPr>
              <a:t>1</a:t>
            </a:r>
            <a:r>
              <a:rPr lang="it-IT" altLang="it-IT">
                <a:cs typeface="Times New Roman" panose="02020603050405020304" pitchFamily="18" charset="0"/>
              </a:rPr>
              <a:t>=</a:t>
            </a:r>
            <a:r>
              <a:rPr lang="it-IT" altLang="it-IT" b="1">
                <a:cs typeface="Times New Roman" panose="02020603050405020304" pitchFamily="18" charset="0"/>
              </a:rPr>
              <a:t>140-2</a:t>
            </a:r>
            <a:r>
              <a:rPr lang="it-IT" altLang="it-IT" b="1" i="1">
                <a:cs typeface="Times New Roman" panose="02020603050405020304" pitchFamily="18" charset="0"/>
              </a:rPr>
              <a:t>p</a:t>
            </a:r>
            <a:r>
              <a:rPr lang="it-IT" altLang="it-IT">
                <a:cs typeface="Times New Roman" panose="02020603050405020304" pitchFamily="18" charset="0"/>
              </a:rPr>
              <a:t> e </a:t>
            </a:r>
            <a:r>
              <a:rPr lang="it-IT" altLang="it-IT" b="1" i="1">
                <a:cs typeface="Times New Roman" panose="02020603050405020304" pitchFamily="18" charset="0"/>
              </a:rPr>
              <a:t>Q</a:t>
            </a:r>
            <a:r>
              <a:rPr lang="it-IT" altLang="it-IT" b="1" baseline="-25000">
                <a:cs typeface="Times New Roman" panose="02020603050405020304" pitchFamily="18" charset="0"/>
              </a:rPr>
              <a:t>2</a:t>
            </a:r>
            <a:r>
              <a:rPr lang="it-IT" altLang="it-IT" b="1">
                <a:cs typeface="Times New Roman" panose="02020603050405020304" pitchFamily="18" charset="0"/>
              </a:rPr>
              <a:t>=210-3</a:t>
            </a:r>
            <a:r>
              <a:rPr lang="it-IT" altLang="it-IT" b="1" i="1">
                <a:cs typeface="Times New Roman" panose="02020603050405020304" pitchFamily="18" charset="0"/>
              </a:rPr>
              <a:t>p</a:t>
            </a:r>
            <a:r>
              <a:rPr lang="it-IT" altLang="it-IT"/>
              <a:t> </a:t>
            </a:r>
          </a:p>
          <a:p>
            <a:r>
              <a:rPr lang="it-IT" altLang="it-IT"/>
              <a:t>Somma = </a:t>
            </a:r>
            <a:r>
              <a:rPr lang="it-IT" altLang="it-IT" b="1" i="1">
                <a:cs typeface="Times New Roman" panose="02020603050405020304" pitchFamily="18" charset="0"/>
              </a:rPr>
              <a:t>Q</a:t>
            </a:r>
            <a:r>
              <a:rPr lang="it-IT" altLang="it-IT">
                <a:cs typeface="Times New Roman" panose="02020603050405020304" pitchFamily="18" charset="0"/>
              </a:rPr>
              <a:t>=</a:t>
            </a:r>
            <a:r>
              <a:rPr lang="it-IT" altLang="it-IT" b="1">
                <a:cs typeface="Times New Roman" panose="02020603050405020304" pitchFamily="18" charset="0"/>
              </a:rPr>
              <a:t>350-5</a:t>
            </a:r>
            <a:r>
              <a:rPr lang="it-IT" altLang="it-IT" b="1" i="1">
                <a:cs typeface="Times New Roman" panose="02020603050405020304" pitchFamily="18" charset="0"/>
              </a:rPr>
              <a:t>p</a:t>
            </a:r>
            <a:r>
              <a:rPr lang="it-IT" altLang="it-IT">
                <a:cs typeface="Times New Roman" panose="02020603050405020304" pitchFamily="18" charset="0"/>
              </a:rPr>
              <a:t> </a:t>
            </a:r>
          </a:p>
          <a:p>
            <a:r>
              <a:rPr lang="it-IT" altLang="it-IT">
                <a:cs typeface="Times New Roman" panose="02020603050405020304" pitchFamily="18" charset="0"/>
              </a:rPr>
              <a:t>Equazione curva: </a:t>
            </a:r>
            <a:r>
              <a:rPr lang="it-IT" altLang="it-IT" b="1" i="1">
                <a:cs typeface="Times New Roman" panose="02020603050405020304" pitchFamily="18" charset="0"/>
              </a:rPr>
              <a:t>p</a:t>
            </a:r>
            <a:r>
              <a:rPr lang="it-IT" altLang="it-IT">
                <a:cs typeface="Times New Roman" panose="02020603050405020304" pitchFamily="18" charset="0"/>
              </a:rPr>
              <a:t>=</a:t>
            </a:r>
            <a:r>
              <a:rPr lang="it-IT" altLang="it-IT" b="1">
                <a:cs typeface="Times New Roman" panose="02020603050405020304" pitchFamily="18" charset="0"/>
              </a:rPr>
              <a:t>70-1/5</a:t>
            </a:r>
            <a:r>
              <a:rPr lang="it-IT" altLang="it-IT" b="1" i="1">
                <a:cs typeface="Times New Roman" panose="02020603050405020304" pitchFamily="18" charset="0"/>
              </a:rPr>
              <a:t>Q</a:t>
            </a:r>
            <a:r>
              <a:rPr lang="it-IT" altLang="it-IT">
                <a:cs typeface="Times New Roman" panose="02020603050405020304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1657356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55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55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55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55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55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55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55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55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55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55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55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55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539" grpId="0" build="p" autoUpdateAnimBg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2138A-3247-4356-B7BC-5AAF43EC8C19}" type="slidenum">
              <a:rPr lang="it-IT" altLang="it-IT"/>
              <a:pPr/>
              <a:t>24</a:t>
            </a:fld>
            <a:endParaRPr lang="it-IT" altLang="it-IT"/>
          </a:p>
        </p:txBody>
      </p:sp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altLang="it-IT"/>
              <a:t>Un altro caso</a:t>
            </a:r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110038"/>
            <a:ext cx="7772400" cy="1985962"/>
          </a:xfrm>
        </p:spPr>
        <p:txBody>
          <a:bodyPr>
            <a:normAutofit fontScale="92500"/>
          </a:bodyPr>
          <a:lstStyle/>
          <a:p>
            <a:r>
              <a:rPr lang="it-IT" altLang="it-IT"/>
              <a:t>Al prezzo di 60: </a:t>
            </a:r>
            <a:r>
              <a:rPr lang="it-IT" altLang="it-IT" b="1"/>
              <a:t>D1=20, D2=0: D1+D2=20</a:t>
            </a:r>
          </a:p>
          <a:p>
            <a:r>
              <a:rPr lang="it-IT" altLang="it-IT"/>
              <a:t>Punto di angolo </a:t>
            </a:r>
            <a:r>
              <a:rPr lang="it-IT" altLang="it-IT" b="1" i="1"/>
              <a:t>p=</a:t>
            </a:r>
            <a:r>
              <a:rPr lang="it-IT" altLang="it-IT" b="1"/>
              <a:t>40 (D1</a:t>
            </a:r>
            <a:r>
              <a:rPr lang="it-IT" altLang="it-IT" i="1"/>
              <a:t> </a:t>
            </a:r>
            <a:r>
              <a:rPr lang="it-IT" altLang="it-IT"/>
              <a:t>e </a:t>
            </a:r>
            <a:r>
              <a:rPr lang="it-IT" altLang="it-IT" b="1"/>
              <a:t>D1+D2=60)</a:t>
            </a:r>
          </a:p>
          <a:p>
            <a:r>
              <a:rPr lang="it-IT" altLang="it-IT" b="1" i="1"/>
              <a:t>p</a:t>
            </a:r>
            <a:r>
              <a:rPr lang="it-IT" altLang="it-IT" b="1"/>
              <a:t>= 20, D1=100, D2=40, D1+D2=140</a:t>
            </a:r>
            <a:endParaRPr lang="it-IT" altLang="it-IT" b="1" i="1"/>
          </a:p>
        </p:txBody>
      </p:sp>
      <p:graphicFrame>
        <p:nvGraphicFramePr>
          <p:cNvPr id="66564" name="Object 4"/>
          <p:cNvGraphicFramePr>
            <a:graphicFrameLocks noChangeAspect="1"/>
          </p:cNvGraphicFramePr>
          <p:nvPr/>
        </p:nvGraphicFramePr>
        <p:xfrm>
          <a:off x="723900" y="1928813"/>
          <a:ext cx="2586038" cy="1978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53" name="Grafico" r:id="rId3" imgW="3200626" imgH="2448250" progId="Excel.Chart.8">
                  <p:embed/>
                </p:oleObj>
              </mc:Choice>
              <mc:Fallback>
                <p:oleObj name="Grafico" r:id="rId3" imgW="3200626" imgH="2448250" progId="Excel.Chart.8">
                  <p:embed/>
                  <p:pic>
                    <p:nvPicPr>
                      <p:cNvPr id="66564" name="Object 4"/>
                      <p:cNvPicPr>
                        <a:picLocks noRot="1"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3900" y="1928813"/>
                        <a:ext cx="2586038" cy="19780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000000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">
                            <a:solidFill>
                              <a:srgbClr val="FFFFFF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6565" name="Object 5"/>
          <p:cNvGraphicFramePr>
            <a:graphicFrameLocks noChangeAspect="1"/>
          </p:cNvGraphicFramePr>
          <p:nvPr/>
        </p:nvGraphicFramePr>
        <p:xfrm>
          <a:off x="3309938" y="1930400"/>
          <a:ext cx="2468562" cy="1982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54" name="Grafico" r:id="rId5" imgW="3048542" imgH="2448250" progId="Excel.Chart.8">
                  <p:embed/>
                </p:oleObj>
              </mc:Choice>
              <mc:Fallback>
                <p:oleObj name="Grafico" r:id="rId5" imgW="3048542" imgH="2448250" progId="Excel.Chart.8">
                  <p:embed/>
                  <p:pic>
                    <p:nvPicPr>
                      <p:cNvPr id="66565" name="Object 5"/>
                      <p:cNvPicPr>
                        <a:picLocks noRot="1"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09938" y="1930400"/>
                        <a:ext cx="2468562" cy="19827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000000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">
                            <a:solidFill>
                              <a:srgbClr val="FFFFFF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6566" name="Object 6"/>
          <p:cNvGraphicFramePr>
            <a:graphicFrameLocks noChangeAspect="1"/>
          </p:cNvGraphicFramePr>
          <p:nvPr/>
        </p:nvGraphicFramePr>
        <p:xfrm>
          <a:off x="5902325" y="2030413"/>
          <a:ext cx="2943225" cy="19224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55" name="Grafico" r:id="rId7" imgW="3876875" imgH="2991304" progId="Excel.Chart.8">
                  <p:embed/>
                </p:oleObj>
              </mc:Choice>
              <mc:Fallback>
                <p:oleObj name="Grafico" r:id="rId7" imgW="3876875" imgH="2991304" progId="Excel.Chart.8">
                  <p:embed/>
                  <p:pic>
                    <p:nvPicPr>
                      <p:cNvPr id="66566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02325" y="2030413"/>
                        <a:ext cx="2943225" cy="19224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66578" name="Group 18"/>
          <p:cNvGrpSpPr>
            <a:grpSpLocks/>
          </p:cNvGrpSpPr>
          <p:nvPr/>
        </p:nvGrpSpPr>
        <p:grpSpPr bwMode="auto">
          <a:xfrm>
            <a:off x="1238250" y="2667000"/>
            <a:ext cx="5362575" cy="685800"/>
            <a:chOff x="780" y="1680"/>
            <a:chExt cx="3378" cy="432"/>
          </a:xfrm>
        </p:grpSpPr>
        <p:sp>
          <p:nvSpPr>
            <p:cNvPr id="66568" name="Line 8"/>
            <p:cNvSpPr>
              <a:spLocks noChangeShapeType="1"/>
            </p:cNvSpPr>
            <p:nvPr/>
          </p:nvSpPr>
          <p:spPr bwMode="auto">
            <a:xfrm>
              <a:off x="780" y="1680"/>
              <a:ext cx="337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lg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it-IT"/>
            </a:p>
          </p:txBody>
        </p:sp>
        <p:sp>
          <p:nvSpPr>
            <p:cNvPr id="66571" name="Line 11"/>
            <p:cNvSpPr>
              <a:spLocks noChangeShapeType="1"/>
            </p:cNvSpPr>
            <p:nvPr/>
          </p:nvSpPr>
          <p:spPr bwMode="auto">
            <a:xfrm flipV="1">
              <a:off x="942" y="1680"/>
              <a:ext cx="0" cy="43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lg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it-IT"/>
            </a:p>
          </p:txBody>
        </p:sp>
        <p:sp>
          <p:nvSpPr>
            <p:cNvPr id="66575" name="Line 15"/>
            <p:cNvSpPr>
              <a:spLocks noChangeShapeType="1"/>
            </p:cNvSpPr>
            <p:nvPr/>
          </p:nvSpPr>
          <p:spPr bwMode="auto">
            <a:xfrm flipV="1">
              <a:off x="4146" y="1680"/>
              <a:ext cx="0" cy="42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lg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it-IT"/>
            </a:p>
          </p:txBody>
        </p:sp>
      </p:grpSp>
      <p:grpSp>
        <p:nvGrpSpPr>
          <p:cNvPr id="66579" name="Group 19"/>
          <p:cNvGrpSpPr>
            <a:grpSpLocks/>
          </p:cNvGrpSpPr>
          <p:nvPr/>
        </p:nvGrpSpPr>
        <p:grpSpPr bwMode="auto">
          <a:xfrm>
            <a:off x="1228725" y="2895600"/>
            <a:ext cx="5772150" cy="457200"/>
            <a:chOff x="774" y="1824"/>
            <a:chExt cx="3636" cy="288"/>
          </a:xfrm>
        </p:grpSpPr>
        <p:sp>
          <p:nvSpPr>
            <p:cNvPr id="66569" name="Line 9"/>
            <p:cNvSpPr>
              <a:spLocks noChangeShapeType="1"/>
            </p:cNvSpPr>
            <p:nvPr/>
          </p:nvSpPr>
          <p:spPr bwMode="auto">
            <a:xfrm>
              <a:off x="774" y="1824"/>
              <a:ext cx="36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lg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it-IT"/>
            </a:p>
          </p:txBody>
        </p:sp>
        <p:sp>
          <p:nvSpPr>
            <p:cNvPr id="66572" name="Line 12"/>
            <p:cNvSpPr>
              <a:spLocks noChangeShapeType="1"/>
            </p:cNvSpPr>
            <p:nvPr/>
          </p:nvSpPr>
          <p:spPr bwMode="auto">
            <a:xfrm flipV="1">
              <a:off x="1284" y="1824"/>
              <a:ext cx="0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lg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it-IT"/>
            </a:p>
          </p:txBody>
        </p:sp>
        <p:sp>
          <p:nvSpPr>
            <p:cNvPr id="66576" name="Line 16"/>
            <p:cNvSpPr>
              <a:spLocks noChangeShapeType="1"/>
            </p:cNvSpPr>
            <p:nvPr/>
          </p:nvSpPr>
          <p:spPr bwMode="auto">
            <a:xfrm flipV="1">
              <a:off x="4410" y="1830"/>
              <a:ext cx="0" cy="27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lg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it-IT"/>
            </a:p>
          </p:txBody>
        </p:sp>
      </p:grpSp>
      <p:grpSp>
        <p:nvGrpSpPr>
          <p:cNvPr id="66580" name="Group 20"/>
          <p:cNvGrpSpPr>
            <a:grpSpLocks/>
          </p:cNvGrpSpPr>
          <p:nvPr/>
        </p:nvGrpSpPr>
        <p:grpSpPr bwMode="auto">
          <a:xfrm>
            <a:off x="1228725" y="3114675"/>
            <a:ext cx="6600825" cy="238125"/>
            <a:chOff x="774" y="1962"/>
            <a:chExt cx="4158" cy="150"/>
          </a:xfrm>
        </p:grpSpPr>
        <p:sp>
          <p:nvSpPr>
            <p:cNvPr id="66570" name="Line 10"/>
            <p:cNvSpPr>
              <a:spLocks noChangeShapeType="1"/>
            </p:cNvSpPr>
            <p:nvPr/>
          </p:nvSpPr>
          <p:spPr bwMode="auto">
            <a:xfrm>
              <a:off x="774" y="1968"/>
              <a:ext cx="415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lg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it-IT"/>
            </a:p>
          </p:txBody>
        </p:sp>
        <p:sp>
          <p:nvSpPr>
            <p:cNvPr id="66573" name="Line 13"/>
            <p:cNvSpPr>
              <a:spLocks noChangeShapeType="1"/>
            </p:cNvSpPr>
            <p:nvPr/>
          </p:nvSpPr>
          <p:spPr bwMode="auto">
            <a:xfrm flipV="1">
              <a:off x="1620" y="1962"/>
              <a:ext cx="0" cy="15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lg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it-IT"/>
            </a:p>
          </p:txBody>
        </p:sp>
        <p:sp>
          <p:nvSpPr>
            <p:cNvPr id="66574" name="Line 14"/>
            <p:cNvSpPr>
              <a:spLocks noChangeShapeType="1"/>
            </p:cNvSpPr>
            <p:nvPr/>
          </p:nvSpPr>
          <p:spPr bwMode="auto">
            <a:xfrm flipV="1">
              <a:off x="2730" y="1968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lg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it-IT"/>
            </a:p>
          </p:txBody>
        </p:sp>
        <p:sp>
          <p:nvSpPr>
            <p:cNvPr id="66577" name="Line 17"/>
            <p:cNvSpPr>
              <a:spLocks noChangeShapeType="1"/>
            </p:cNvSpPr>
            <p:nvPr/>
          </p:nvSpPr>
          <p:spPr bwMode="auto">
            <a:xfrm flipV="1">
              <a:off x="4926" y="1968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lg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it-IT"/>
            </a:p>
          </p:txBody>
        </p:sp>
      </p:grpSp>
    </p:spTree>
    <p:extLst>
      <p:ext uri="{BB962C8B-B14F-4D97-AF65-F5344CB8AC3E}">
        <p14:creationId xmlns:p14="http://schemas.microsoft.com/office/powerpoint/2010/main" val="36533812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65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65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65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65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65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65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65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65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65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65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65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65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65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65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65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65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65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65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563" grpId="0" build="p" autoUpdateAnimBg="0"/>
      <p:bldOleChart spid="66564" grpId="0"/>
      <p:bldOleChart spid="66565" grpId="0"/>
      <p:bldOleChart spid="6656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8C6AF-0E98-4AFD-A965-E526736A6429}" type="slidenum">
              <a:rPr lang="it-IT" altLang="it-IT"/>
              <a:pPr/>
              <a:t>25</a:t>
            </a:fld>
            <a:endParaRPr lang="it-IT" altLang="it-IT"/>
          </a:p>
        </p:txBody>
      </p:sp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altLang="it-IT"/>
              <a:t>Equazioni</a:t>
            </a:r>
          </a:p>
        </p:txBody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it-IT" altLang="it-IT" b="1" i="1">
                <a:cs typeface="Times New Roman" panose="02020603050405020304" pitchFamily="18" charset="0"/>
              </a:rPr>
              <a:t>p</a:t>
            </a:r>
            <a:r>
              <a:rPr lang="it-IT" altLang="it-IT" b="1">
                <a:cs typeface="Times New Roman" panose="02020603050405020304" pitchFamily="18" charset="0"/>
              </a:rPr>
              <a:t>=70-1/2</a:t>
            </a:r>
            <a:r>
              <a:rPr lang="it-IT" altLang="it-IT" b="1" i="1">
                <a:cs typeface="Times New Roman" panose="02020603050405020304" pitchFamily="18" charset="0"/>
              </a:rPr>
              <a:t>Q</a:t>
            </a:r>
            <a:r>
              <a:rPr lang="it-IT" altLang="it-IT" b="1" baseline="-25000">
                <a:cs typeface="Times New Roman" panose="02020603050405020304" pitchFamily="18" charset="0"/>
              </a:rPr>
              <a:t>1</a:t>
            </a:r>
            <a:r>
              <a:rPr lang="it-IT" altLang="it-IT">
                <a:cs typeface="Times New Roman" panose="02020603050405020304" pitchFamily="18" charset="0"/>
              </a:rPr>
              <a:t> e </a:t>
            </a:r>
            <a:r>
              <a:rPr lang="it-IT" altLang="it-IT" b="1" i="1">
                <a:cs typeface="Times New Roman" panose="02020603050405020304" pitchFamily="18" charset="0"/>
              </a:rPr>
              <a:t>p</a:t>
            </a:r>
            <a:r>
              <a:rPr lang="it-IT" altLang="it-IT" b="1">
                <a:cs typeface="Times New Roman" panose="02020603050405020304" pitchFamily="18" charset="0"/>
              </a:rPr>
              <a:t>=40-1/2</a:t>
            </a:r>
            <a:r>
              <a:rPr lang="it-IT" altLang="it-IT" b="1" i="1">
                <a:cs typeface="Times New Roman" panose="02020603050405020304" pitchFamily="18" charset="0"/>
              </a:rPr>
              <a:t>Q</a:t>
            </a:r>
            <a:r>
              <a:rPr lang="it-IT" altLang="it-IT" b="1" baseline="-25000">
                <a:cs typeface="Times New Roman" panose="02020603050405020304" pitchFamily="18" charset="0"/>
              </a:rPr>
              <a:t>2</a:t>
            </a:r>
            <a:r>
              <a:rPr lang="it-IT" altLang="it-IT"/>
              <a:t> </a:t>
            </a:r>
          </a:p>
          <a:p>
            <a:pPr>
              <a:lnSpc>
                <a:spcPct val="90000"/>
              </a:lnSpc>
            </a:pPr>
            <a:r>
              <a:rPr lang="it-IT" altLang="it-IT" b="1" i="1">
                <a:cs typeface="Times New Roman" panose="02020603050405020304" pitchFamily="18" charset="0"/>
              </a:rPr>
              <a:t>Q</a:t>
            </a:r>
            <a:r>
              <a:rPr lang="it-IT" altLang="it-IT" b="1" baseline="-25000">
                <a:cs typeface="Times New Roman" panose="02020603050405020304" pitchFamily="18" charset="0"/>
              </a:rPr>
              <a:t>1</a:t>
            </a:r>
            <a:r>
              <a:rPr lang="it-IT" altLang="it-IT">
                <a:cs typeface="Times New Roman" panose="02020603050405020304" pitchFamily="18" charset="0"/>
              </a:rPr>
              <a:t>= </a:t>
            </a:r>
            <a:r>
              <a:rPr lang="it-IT" altLang="it-IT" b="1">
                <a:cs typeface="Times New Roman" panose="02020603050405020304" pitchFamily="18" charset="0"/>
              </a:rPr>
              <a:t>140-2</a:t>
            </a:r>
            <a:r>
              <a:rPr lang="it-IT" altLang="it-IT" b="1" i="1">
                <a:cs typeface="Times New Roman" panose="02020603050405020304" pitchFamily="18" charset="0"/>
              </a:rPr>
              <a:t>p</a:t>
            </a:r>
            <a:r>
              <a:rPr lang="it-IT" altLang="it-IT">
                <a:cs typeface="Times New Roman" panose="02020603050405020304" pitchFamily="18" charset="0"/>
              </a:rPr>
              <a:t> e </a:t>
            </a:r>
            <a:r>
              <a:rPr lang="it-IT" altLang="it-IT" b="1" i="1">
                <a:cs typeface="Times New Roman" panose="02020603050405020304" pitchFamily="18" charset="0"/>
              </a:rPr>
              <a:t>Q</a:t>
            </a:r>
            <a:r>
              <a:rPr lang="it-IT" altLang="it-IT" b="1" baseline="-25000">
                <a:cs typeface="Times New Roman" panose="02020603050405020304" pitchFamily="18" charset="0"/>
              </a:rPr>
              <a:t>2</a:t>
            </a:r>
            <a:r>
              <a:rPr lang="it-IT" altLang="it-IT">
                <a:cs typeface="Times New Roman" panose="02020603050405020304" pitchFamily="18" charset="0"/>
              </a:rPr>
              <a:t>=</a:t>
            </a:r>
            <a:r>
              <a:rPr lang="it-IT" altLang="it-IT" b="1">
                <a:cs typeface="Times New Roman" panose="02020603050405020304" pitchFamily="18" charset="0"/>
              </a:rPr>
              <a:t>80-2</a:t>
            </a:r>
            <a:r>
              <a:rPr lang="it-IT" altLang="it-IT" b="1" i="1">
                <a:cs typeface="Times New Roman" panose="02020603050405020304" pitchFamily="18" charset="0"/>
              </a:rPr>
              <a:t>p</a:t>
            </a:r>
            <a:r>
              <a:rPr lang="it-IT" altLang="it-IT"/>
              <a:t> </a:t>
            </a:r>
          </a:p>
          <a:p>
            <a:pPr>
              <a:lnSpc>
                <a:spcPct val="90000"/>
              </a:lnSpc>
            </a:pPr>
            <a:r>
              <a:rPr lang="it-IT" altLang="it-IT" b="1" i="1">
                <a:solidFill>
                  <a:schemeClr val="hlink"/>
                </a:solidFill>
                <a:cs typeface="Times New Roman" panose="02020603050405020304" pitchFamily="18" charset="0"/>
              </a:rPr>
              <a:t>Q=</a:t>
            </a:r>
            <a:r>
              <a:rPr lang="it-IT" altLang="it-IT" b="1">
                <a:solidFill>
                  <a:schemeClr val="hlink"/>
                </a:solidFill>
                <a:cs typeface="Times New Roman" panose="02020603050405020304" pitchFamily="18" charset="0"/>
              </a:rPr>
              <a:t>220-4</a:t>
            </a:r>
            <a:r>
              <a:rPr lang="it-IT" altLang="it-IT" b="1" i="1">
                <a:solidFill>
                  <a:schemeClr val="hlink"/>
                </a:solidFill>
                <a:cs typeface="Times New Roman" panose="02020603050405020304" pitchFamily="18" charset="0"/>
              </a:rPr>
              <a:t>p</a:t>
            </a:r>
            <a:r>
              <a:rPr lang="it-IT" altLang="it-IT"/>
              <a:t> </a:t>
            </a:r>
            <a:r>
              <a:rPr lang="it-IT" altLang="it-IT" b="1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attenzione!! Vale solo per </a:t>
            </a:r>
            <a:r>
              <a:rPr lang="it-IT" altLang="it-IT" b="1" i="1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</a:t>
            </a:r>
            <a:r>
              <a:rPr lang="it-IT" altLang="it-IT" b="1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tra 40 e 0. Per il resto vale la D1</a:t>
            </a:r>
          </a:p>
          <a:p>
            <a:pPr>
              <a:lnSpc>
                <a:spcPct val="90000"/>
              </a:lnSpc>
            </a:pPr>
            <a:r>
              <a:rPr lang="it-IT" altLang="it-IT" b="1" i="1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anose="02020603050405020304" pitchFamily="18" charset="0"/>
              </a:rPr>
              <a:t>p</a:t>
            </a:r>
            <a:r>
              <a:rPr lang="it-IT" altLang="it-IT" b="1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anose="02020603050405020304" pitchFamily="18" charset="0"/>
              </a:rPr>
              <a:t>=55-1/4</a:t>
            </a:r>
            <a:r>
              <a:rPr lang="it-IT" altLang="it-IT" b="1" i="1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anose="02020603050405020304" pitchFamily="18" charset="0"/>
              </a:rPr>
              <a:t>Q</a:t>
            </a:r>
            <a:r>
              <a:rPr lang="it-IT" altLang="it-IT" b="1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Vale solo per </a:t>
            </a:r>
            <a:r>
              <a:rPr lang="it-IT" altLang="it-IT" b="1" i="1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Q</a:t>
            </a:r>
            <a:r>
              <a:rPr lang="it-IT" altLang="it-IT" b="1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da 60 a 220, per valori superiori vale la D1</a:t>
            </a:r>
          </a:p>
          <a:p>
            <a:pPr>
              <a:lnSpc>
                <a:spcPct val="90000"/>
              </a:lnSpc>
            </a:pPr>
            <a:r>
              <a:rPr lang="it-IT" altLang="it-IT"/>
              <a:t>Curva con angolo= due segmenti di retta con due diverse equazioni</a:t>
            </a:r>
          </a:p>
        </p:txBody>
      </p:sp>
    </p:spTree>
    <p:extLst>
      <p:ext uri="{BB962C8B-B14F-4D97-AF65-F5344CB8AC3E}">
        <p14:creationId xmlns:p14="http://schemas.microsoft.com/office/powerpoint/2010/main" val="26921028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75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75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75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75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75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75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75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75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75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75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587" grpId="0" build="p" autoUpdateAnimBg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209C9-F32A-4633-827F-5A147DECD918}" type="slidenum">
              <a:rPr lang="it-IT" altLang="it-IT"/>
              <a:pPr/>
              <a:t>26</a:t>
            </a:fld>
            <a:endParaRPr lang="it-IT" altLang="it-IT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altLang="it-IT"/>
              <a:t>La rendita del consumatore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altLang="it-IT" sz="2400" dirty="0"/>
              <a:t>Il consumatore in realtà paga tutte le unità comprate allo stesso prezzo.</a:t>
            </a:r>
          </a:p>
          <a:p>
            <a:pPr lvl="1"/>
            <a:r>
              <a:rPr lang="it-IT" altLang="it-IT" sz="2000" dirty="0"/>
              <a:t>Tuttavia per lui la prima unità arreca un beneficio maggiore </a:t>
            </a:r>
            <a:r>
              <a:rPr lang="it-IT" altLang="it-IT" sz="2000" dirty="0" smtClean="0"/>
              <a:t>della seconda</a:t>
            </a:r>
            <a:r>
              <a:rPr lang="it-IT" altLang="it-IT" sz="2000" dirty="0"/>
              <a:t>, la seconda della terza, la terza della quarta ecc. (pendenza negativa della curva).</a:t>
            </a:r>
          </a:p>
          <a:p>
            <a:pPr lvl="1"/>
            <a:r>
              <a:rPr lang="it-IT" altLang="it-IT" sz="2000" dirty="0"/>
              <a:t>Per tutte le unità prima dell’ultima, il consumatore ha un beneficio  netto superiore al costo sopportato (E’ disposto a pagare di più per la prima ecc.)</a:t>
            </a:r>
          </a:p>
          <a:p>
            <a:pPr lvl="1"/>
            <a:r>
              <a:rPr lang="it-IT" altLang="it-IT" sz="2000" dirty="0"/>
              <a:t>In generale questo beneficio netto è chiamato rendita del consumatore ed è dato dalla somma della differenza tra l’utilità di ciascuna dose acquistata (misurata in moneta) e l’utilità dell’ultima dose (il prezzo).</a:t>
            </a:r>
          </a:p>
        </p:txBody>
      </p:sp>
    </p:spTree>
    <p:extLst>
      <p:ext uri="{BB962C8B-B14F-4D97-AF65-F5344CB8AC3E}">
        <p14:creationId xmlns:p14="http://schemas.microsoft.com/office/powerpoint/2010/main" val="20991080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uild="p" bldLvl="2" autoUpdateAnimBg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8D2A7-AF91-4634-9F57-2261DFFB2E45}" type="slidenum">
              <a:rPr lang="it-IT" altLang="it-IT"/>
              <a:pPr/>
              <a:t>27</a:t>
            </a:fld>
            <a:endParaRPr lang="it-IT" altLang="it-IT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title"/>
          </p:nvPr>
        </p:nvSpPr>
        <p:spPr>
          <a:xfrm>
            <a:off x="457200" y="1115879"/>
            <a:ext cx="8229600" cy="557946"/>
          </a:xfrm>
        </p:spPr>
        <p:txBody>
          <a:bodyPr>
            <a:normAutofit fontScale="90000"/>
          </a:bodyPr>
          <a:lstStyle/>
          <a:p>
            <a:r>
              <a:rPr lang="it-IT" altLang="it-IT" dirty="0"/>
              <a:t>Il grafico della rendita del consumatore </a:t>
            </a: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4953000" y="1981200"/>
            <a:ext cx="3505200" cy="4114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it-IT" altLang="it-IT"/>
              <a:t>La rendita del consumatore è rappresentata dall’area compresa tra la curva di domanda, il prezzo e l’asse delle ordinate</a:t>
            </a:r>
          </a:p>
        </p:txBody>
      </p:sp>
      <p:graphicFrame>
        <p:nvGraphicFramePr>
          <p:cNvPr id="6156" name="Object 12"/>
          <p:cNvGraphicFramePr>
            <a:graphicFrameLocks noChangeAspect="1"/>
          </p:cNvGraphicFramePr>
          <p:nvPr/>
        </p:nvGraphicFramePr>
        <p:xfrm>
          <a:off x="828675" y="2068513"/>
          <a:ext cx="4133850" cy="3784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67" r:id="rId3" imgW="3771900" imgH="2810256" progId="Word.Picture.8">
                  <p:embed/>
                </p:oleObj>
              </mc:Choice>
              <mc:Fallback>
                <p:oleObj r:id="rId3" imgW="3771900" imgH="2810256" progId="Word.Picture.8">
                  <p:embed/>
                  <p:pic>
                    <p:nvPicPr>
                      <p:cNvPr id="6156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8675" y="2068513"/>
                        <a:ext cx="4133850" cy="3784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7137239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8" grpId="0" build="p" autoUpdateAnimBg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58F86-8D84-41A5-84B2-6DDA319FF12A}" type="slidenum">
              <a:rPr lang="it-IT" altLang="it-IT"/>
              <a:pPr/>
              <a:t>28</a:t>
            </a:fld>
            <a:endParaRPr lang="it-IT" altLang="it-IT"/>
          </a:p>
        </p:txBody>
      </p:sp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altLang="it-IT"/>
              <a:t>Il calcolo geometrico</a:t>
            </a:r>
          </a:p>
        </p:txBody>
      </p:sp>
      <p:sp>
        <p:nvSpPr>
          <p:cNvPr id="27652" name="Rectangle 4"/>
          <p:cNvSpPr>
            <a:spLocks noChangeArrowheads="1"/>
          </p:cNvSpPr>
          <p:nvPr/>
        </p:nvSpPr>
        <p:spPr bwMode="auto">
          <a:xfrm>
            <a:off x="2319338" y="21431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it-IT"/>
          </a:p>
        </p:txBody>
      </p:sp>
      <p:sp>
        <p:nvSpPr>
          <p:cNvPr id="27653" name="Text Box 5"/>
          <p:cNvSpPr txBox="1">
            <a:spLocks noChangeArrowheads="1"/>
          </p:cNvSpPr>
          <p:nvPr/>
        </p:nvSpPr>
        <p:spPr bwMode="auto">
          <a:xfrm>
            <a:off x="4914900" y="1858963"/>
            <a:ext cx="4003675" cy="3670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CC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20000"/>
              </a:spcBef>
            </a:pPr>
            <a:r>
              <a:rPr lang="it-IT" altLang="it-IT" sz="2400" b="0">
                <a:solidFill>
                  <a:schemeClr val="tx1"/>
                </a:solidFill>
                <a:effectLst/>
              </a:rPr>
              <a:t>Curva di domanda:</a:t>
            </a:r>
            <a:r>
              <a:rPr lang="it-IT" altLang="it-IT" sz="2400" b="0" i="1">
                <a:solidFill>
                  <a:schemeClr val="tx1"/>
                </a:solidFill>
                <a:effectLst/>
                <a:cs typeface="Times New Roman" panose="02020603050405020304" pitchFamily="18" charset="0"/>
              </a:rPr>
              <a:t>Q</a:t>
            </a:r>
            <a:r>
              <a:rPr lang="it-IT" altLang="it-IT" sz="2400" b="0" i="1" baseline="30000">
                <a:solidFill>
                  <a:schemeClr val="tx1"/>
                </a:solidFill>
                <a:effectLst/>
                <a:cs typeface="Times New Roman" panose="02020603050405020304" pitchFamily="18" charset="0"/>
              </a:rPr>
              <a:t>d</a:t>
            </a:r>
            <a:r>
              <a:rPr lang="it-IT" altLang="it-IT" sz="2400" b="0">
                <a:solidFill>
                  <a:schemeClr val="tx1"/>
                </a:solidFill>
                <a:effectLst/>
                <a:cs typeface="Times New Roman" panose="02020603050405020304" pitchFamily="18" charset="0"/>
              </a:rPr>
              <a:t>=40-2</a:t>
            </a:r>
            <a:r>
              <a:rPr lang="it-IT" altLang="it-IT" sz="2400" b="0" i="1">
                <a:solidFill>
                  <a:schemeClr val="tx1"/>
                </a:solidFill>
                <a:effectLst/>
                <a:cs typeface="Times New Roman" panose="02020603050405020304" pitchFamily="18" charset="0"/>
              </a:rPr>
              <a:t>p</a:t>
            </a:r>
            <a:r>
              <a:rPr lang="it-IT" altLang="it-IT" sz="2400" b="0">
                <a:solidFill>
                  <a:schemeClr val="tx1"/>
                </a:solidFill>
                <a:effectLst/>
              </a:rPr>
              <a:t> </a:t>
            </a:r>
          </a:p>
          <a:p>
            <a:pPr algn="l">
              <a:spcBef>
                <a:spcPct val="20000"/>
              </a:spcBef>
            </a:pPr>
            <a:r>
              <a:rPr lang="it-IT" altLang="it-IT" sz="2400" i="1">
                <a:solidFill>
                  <a:schemeClr val="tx1"/>
                </a:solidFill>
                <a:effectLst/>
              </a:rPr>
              <a:t>p=</a:t>
            </a:r>
            <a:r>
              <a:rPr lang="it-IT" altLang="it-IT" sz="2400" b="0">
                <a:solidFill>
                  <a:schemeClr val="tx1"/>
                </a:solidFill>
                <a:effectLst/>
              </a:rPr>
              <a:t>10. </a:t>
            </a:r>
            <a:r>
              <a:rPr lang="it-IT" altLang="it-IT" sz="2400" i="1">
                <a:solidFill>
                  <a:schemeClr val="tx1"/>
                </a:solidFill>
                <a:effectLst/>
              </a:rPr>
              <a:t>Q</a:t>
            </a:r>
            <a:r>
              <a:rPr lang="it-IT" altLang="it-IT" sz="2400" i="1" baseline="30000">
                <a:solidFill>
                  <a:schemeClr val="tx1"/>
                </a:solidFill>
                <a:effectLst/>
              </a:rPr>
              <a:t>d</a:t>
            </a:r>
            <a:r>
              <a:rPr lang="it-IT" altLang="it-IT" sz="2400" b="0">
                <a:solidFill>
                  <a:schemeClr val="tx1"/>
                </a:solidFill>
                <a:effectLst/>
              </a:rPr>
              <a:t>=20</a:t>
            </a:r>
          </a:p>
          <a:p>
            <a:pPr algn="l">
              <a:spcBef>
                <a:spcPct val="20000"/>
              </a:spcBef>
            </a:pPr>
            <a:r>
              <a:rPr lang="it-IT" altLang="it-IT" sz="2400" b="0">
                <a:solidFill>
                  <a:schemeClr val="tx1"/>
                </a:solidFill>
                <a:effectLst/>
              </a:rPr>
              <a:t>Equazione rovesciata = </a:t>
            </a:r>
            <a:r>
              <a:rPr lang="it-IT" altLang="it-IT" sz="2400" i="1">
                <a:solidFill>
                  <a:schemeClr val="tx1"/>
                </a:solidFill>
                <a:effectLst/>
              </a:rPr>
              <a:t>p</a:t>
            </a:r>
            <a:r>
              <a:rPr lang="it-IT" altLang="it-IT" sz="2400" b="0">
                <a:solidFill>
                  <a:schemeClr val="tx1"/>
                </a:solidFill>
                <a:effectLst/>
              </a:rPr>
              <a:t>=20-1/2</a:t>
            </a:r>
            <a:r>
              <a:rPr lang="it-IT" altLang="it-IT" sz="2400" i="1">
                <a:solidFill>
                  <a:schemeClr val="tx1"/>
                </a:solidFill>
                <a:effectLst/>
              </a:rPr>
              <a:t>Q</a:t>
            </a:r>
            <a:r>
              <a:rPr lang="it-IT" altLang="it-IT" sz="2400" i="1" baseline="30000">
                <a:solidFill>
                  <a:schemeClr val="tx1"/>
                </a:solidFill>
                <a:effectLst/>
              </a:rPr>
              <a:t>d</a:t>
            </a:r>
            <a:endParaRPr lang="it-IT" altLang="it-IT" sz="2400" b="0">
              <a:solidFill>
                <a:schemeClr val="tx1"/>
              </a:solidFill>
              <a:effectLst/>
            </a:endParaRPr>
          </a:p>
          <a:p>
            <a:pPr algn="l">
              <a:spcBef>
                <a:spcPct val="20000"/>
              </a:spcBef>
            </a:pPr>
            <a:r>
              <a:rPr lang="it-IT" altLang="it-IT" sz="2400" b="0">
                <a:solidFill>
                  <a:schemeClr val="tx1"/>
                </a:solidFill>
                <a:effectLst/>
              </a:rPr>
              <a:t>Area </a:t>
            </a:r>
            <a:r>
              <a:rPr lang="it-IT" altLang="it-IT" sz="2400" i="1">
                <a:solidFill>
                  <a:schemeClr val="tx1"/>
                </a:solidFill>
                <a:effectLst/>
              </a:rPr>
              <a:t>AED0</a:t>
            </a:r>
            <a:r>
              <a:rPr lang="it-IT" altLang="it-IT" sz="2400" b="0">
                <a:solidFill>
                  <a:schemeClr val="tx1"/>
                </a:solidFill>
                <a:effectLst/>
              </a:rPr>
              <a:t>= Beneficio complessivo (20+10)x20/2=€ 300 (migliaia) </a:t>
            </a:r>
          </a:p>
          <a:p>
            <a:pPr algn="l">
              <a:spcBef>
                <a:spcPct val="20000"/>
              </a:spcBef>
            </a:pPr>
            <a:r>
              <a:rPr lang="it-IT" altLang="it-IT" sz="2400" b="0">
                <a:solidFill>
                  <a:schemeClr val="tx1"/>
                </a:solidFill>
                <a:effectLst/>
              </a:rPr>
              <a:t>Spesa complessiva= area </a:t>
            </a:r>
            <a:r>
              <a:rPr lang="it-IT" altLang="it-IT" sz="2400" i="1">
                <a:solidFill>
                  <a:schemeClr val="tx1"/>
                </a:solidFill>
                <a:effectLst/>
              </a:rPr>
              <a:t>BED0</a:t>
            </a:r>
            <a:r>
              <a:rPr lang="it-IT" altLang="it-IT" sz="2400" b="0">
                <a:solidFill>
                  <a:schemeClr val="tx1"/>
                </a:solidFill>
                <a:effectLst/>
              </a:rPr>
              <a:t> =€ 200</a:t>
            </a:r>
            <a:endParaRPr lang="it-IT" altLang="it-IT" sz="2400" i="1">
              <a:solidFill>
                <a:schemeClr val="tx1"/>
              </a:solidFill>
              <a:effectLst/>
            </a:endParaRPr>
          </a:p>
        </p:txBody>
      </p:sp>
      <p:graphicFrame>
        <p:nvGraphicFramePr>
          <p:cNvPr id="27654" name="Object 6"/>
          <p:cNvGraphicFramePr>
            <a:graphicFrameLocks noChangeAspect="1"/>
          </p:cNvGraphicFramePr>
          <p:nvPr/>
        </p:nvGraphicFramePr>
        <p:xfrm>
          <a:off x="566738" y="2308225"/>
          <a:ext cx="4505325" cy="2646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391" r:id="rId3" imgW="5419344" imgH="3086100" progId="Word.Picture.8">
                  <p:embed/>
                </p:oleObj>
              </mc:Choice>
              <mc:Fallback>
                <p:oleObj r:id="rId3" imgW="5419344" imgH="3086100" progId="Word.Picture.8">
                  <p:embed/>
                  <p:pic>
                    <p:nvPicPr>
                      <p:cNvPr id="27654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6738" y="2308225"/>
                        <a:ext cx="4505325" cy="26463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657" name="Text Box 9"/>
          <p:cNvSpPr txBox="1">
            <a:spLocks noChangeArrowheads="1"/>
          </p:cNvSpPr>
          <p:nvPr/>
        </p:nvSpPr>
        <p:spPr bwMode="auto">
          <a:xfrm>
            <a:off x="566738" y="5383683"/>
            <a:ext cx="8424862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CC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it-IT" altLang="it-IT" sz="2400" b="0" dirty="0">
                <a:solidFill>
                  <a:schemeClr val="tx1"/>
                </a:solidFill>
                <a:effectLst/>
              </a:rPr>
              <a:t>Surplus dei consumatori: 300-200=€ 100</a:t>
            </a:r>
          </a:p>
          <a:p>
            <a:pPr algn="l"/>
            <a:r>
              <a:rPr lang="it-IT" altLang="it-IT" sz="2400" b="0" dirty="0">
                <a:solidFill>
                  <a:schemeClr val="tx1"/>
                </a:solidFill>
                <a:effectLst/>
              </a:rPr>
              <a:t>Area triangolo </a:t>
            </a:r>
            <a:r>
              <a:rPr lang="it-IT" altLang="it-IT" sz="2400" i="1" dirty="0">
                <a:solidFill>
                  <a:schemeClr val="tx1"/>
                </a:solidFill>
                <a:effectLst/>
              </a:rPr>
              <a:t>ABE </a:t>
            </a:r>
            <a:r>
              <a:rPr lang="it-IT" altLang="it-IT" sz="2400" b="0" dirty="0">
                <a:solidFill>
                  <a:schemeClr val="tx1"/>
                </a:solidFill>
                <a:effectLst/>
              </a:rPr>
              <a:t>(10x20/2)</a:t>
            </a:r>
          </a:p>
        </p:txBody>
      </p:sp>
    </p:spTree>
    <p:extLst>
      <p:ext uri="{BB962C8B-B14F-4D97-AF65-F5344CB8AC3E}">
        <p14:creationId xmlns:p14="http://schemas.microsoft.com/office/powerpoint/2010/main" val="22944833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6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6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76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76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76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76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76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76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76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76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765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765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76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76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3" grpId="0" build="p" autoUpdateAnimBg="0"/>
      <p:bldP spid="27657" grpId="0" autoUpdateAnimBg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130CE-1A2C-4584-801D-2E60C9B11076}" type="slidenum">
              <a:rPr lang="it-IT" altLang="it-IT"/>
              <a:pPr/>
              <a:t>29</a:t>
            </a:fld>
            <a:endParaRPr lang="it-IT" altLang="it-IT"/>
          </a:p>
        </p:txBody>
      </p:sp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altLang="it-IT"/>
              <a:t>Perdita di benessere</a:t>
            </a:r>
          </a:p>
        </p:txBody>
      </p:sp>
      <p:graphicFrame>
        <p:nvGraphicFramePr>
          <p:cNvPr id="29699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62221652"/>
              </p:ext>
            </p:extLst>
          </p:nvPr>
        </p:nvGraphicFramePr>
        <p:xfrm>
          <a:off x="527050" y="1796298"/>
          <a:ext cx="4314825" cy="2732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15" r:id="rId3" imgW="5419344" imgH="3086100" progId="Word.Picture.8">
                  <p:embed/>
                </p:oleObj>
              </mc:Choice>
              <mc:Fallback>
                <p:oleObj r:id="rId3" imgW="5419344" imgH="3086100" progId="Word.Picture.8">
                  <p:embed/>
                  <p:pic>
                    <p:nvPicPr>
                      <p:cNvPr id="29699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7050" y="1796298"/>
                        <a:ext cx="4314825" cy="27320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701" name="Text Box 5"/>
          <p:cNvSpPr txBox="1">
            <a:spLocks noChangeArrowheads="1"/>
          </p:cNvSpPr>
          <p:nvPr/>
        </p:nvSpPr>
        <p:spPr bwMode="auto">
          <a:xfrm>
            <a:off x="4841875" y="1889125"/>
            <a:ext cx="4302125" cy="3799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CC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lnSpc>
                <a:spcPct val="110000"/>
              </a:lnSpc>
              <a:spcBef>
                <a:spcPct val="50000"/>
              </a:spcBef>
            </a:pPr>
            <a:r>
              <a:rPr lang="it-IT" altLang="it-IT" sz="2000" b="0" dirty="0">
                <a:solidFill>
                  <a:schemeClr val="tx1"/>
                </a:solidFill>
                <a:effectLst/>
              </a:rPr>
              <a:t>Contingentamento: massimo 16.000 unità. Prezzo=12</a:t>
            </a:r>
          </a:p>
          <a:p>
            <a:pPr algn="l">
              <a:lnSpc>
                <a:spcPct val="110000"/>
              </a:lnSpc>
            </a:pPr>
            <a:r>
              <a:rPr lang="it-IT" altLang="it-IT" sz="2000" b="0" dirty="0">
                <a:solidFill>
                  <a:schemeClr val="tx1"/>
                </a:solidFill>
                <a:effectLst/>
              </a:rPr>
              <a:t>Senza contingentamento: 20.000 unità: Prezzo € 10. Surplus </a:t>
            </a:r>
            <a:r>
              <a:rPr lang="it-IT" altLang="it-IT" sz="2000" dirty="0">
                <a:solidFill>
                  <a:schemeClr val="tx1"/>
                </a:solidFill>
                <a:effectLst/>
              </a:rPr>
              <a:t>prima</a:t>
            </a:r>
            <a:r>
              <a:rPr lang="it-IT" altLang="it-IT" sz="2000" b="0" dirty="0">
                <a:solidFill>
                  <a:schemeClr val="tx1"/>
                </a:solidFill>
                <a:effectLst/>
              </a:rPr>
              <a:t>= 100.000. </a:t>
            </a:r>
            <a:r>
              <a:rPr lang="it-IT" altLang="it-IT" sz="2000" dirty="0">
                <a:solidFill>
                  <a:schemeClr val="tx1"/>
                </a:solidFill>
                <a:effectLst/>
              </a:rPr>
              <a:t>Dopo</a:t>
            </a:r>
            <a:r>
              <a:rPr lang="it-IT" altLang="it-IT" sz="2000" b="0" dirty="0">
                <a:solidFill>
                  <a:schemeClr val="tx1"/>
                </a:solidFill>
                <a:effectLst/>
              </a:rPr>
              <a:t>=64.000</a:t>
            </a:r>
          </a:p>
          <a:p>
            <a:pPr algn="l">
              <a:lnSpc>
                <a:spcPct val="110000"/>
              </a:lnSpc>
            </a:pPr>
            <a:r>
              <a:rPr lang="it-IT" altLang="it-IT" sz="2000" b="0" dirty="0">
                <a:solidFill>
                  <a:schemeClr val="tx1"/>
                </a:solidFill>
                <a:effectLst/>
              </a:rPr>
              <a:t>Perdita (</a:t>
            </a:r>
            <a:r>
              <a:rPr lang="it-IT" altLang="it-IT" sz="2000" i="1" dirty="0">
                <a:solidFill>
                  <a:schemeClr val="tx1"/>
                </a:solidFill>
                <a:effectLst/>
              </a:rPr>
              <a:t>CDEB</a:t>
            </a:r>
            <a:r>
              <a:rPr lang="it-IT" altLang="it-IT" sz="2000" b="0" dirty="0">
                <a:solidFill>
                  <a:schemeClr val="tx1"/>
                </a:solidFill>
                <a:effectLst/>
              </a:rPr>
              <a:t>=36.000)</a:t>
            </a:r>
          </a:p>
          <a:p>
            <a:pPr algn="l">
              <a:lnSpc>
                <a:spcPct val="110000"/>
              </a:lnSpc>
            </a:pPr>
            <a:r>
              <a:rPr lang="it-IT" altLang="it-IT" sz="2000" b="0" dirty="0">
                <a:solidFill>
                  <a:schemeClr val="tx1"/>
                </a:solidFill>
                <a:effectLst/>
              </a:rPr>
              <a:t>Area </a:t>
            </a:r>
            <a:r>
              <a:rPr lang="it-IT" altLang="it-IT" sz="2000" i="1" dirty="0">
                <a:solidFill>
                  <a:schemeClr val="tx1"/>
                </a:solidFill>
                <a:effectLst/>
              </a:rPr>
              <a:t>CDFB= </a:t>
            </a:r>
            <a:r>
              <a:rPr lang="it-IT" altLang="it-IT" sz="2000" b="0" dirty="0">
                <a:solidFill>
                  <a:schemeClr val="tx1"/>
                </a:solidFill>
                <a:effectLst/>
              </a:rPr>
              <a:t>rendite da contingentamento dei produttori (aumento del prezzo)=€ 32.000</a:t>
            </a:r>
          </a:p>
          <a:p>
            <a:pPr algn="l">
              <a:lnSpc>
                <a:spcPct val="110000"/>
              </a:lnSpc>
            </a:pPr>
            <a:r>
              <a:rPr lang="it-IT" altLang="it-IT" sz="2000" b="0" dirty="0">
                <a:solidFill>
                  <a:schemeClr val="tx1"/>
                </a:solidFill>
                <a:effectLst/>
              </a:rPr>
              <a:t>Area </a:t>
            </a:r>
            <a:r>
              <a:rPr lang="it-IT" altLang="it-IT" sz="2000" i="1" dirty="0">
                <a:solidFill>
                  <a:schemeClr val="tx1"/>
                </a:solidFill>
                <a:effectLst/>
              </a:rPr>
              <a:t>DEF</a:t>
            </a:r>
            <a:r>
              <a:rPr lang="it-IT" altLang="it-IT" sz="2000" b="0" dirty="0">
                <a:solidFill>
                  <a:schemeClr val="tx1"/>
                </a:solidFill>
                <a:effectLst/>
              </a:rPr>
              <a:t> = Benefici completamente perduti (€ 4.000).</a:t>
            </a:r>
            <a:endParaRPr lang="it-IT" altLang="it-IT" sz="2000" i="1" dirty="0">
              <a:solidFill>
                <a:schemeClr val="tx1"/>
              </a:solidFill>
              <a:effectLst/>
            </a:endParaRPr>
          </a:p>
        </p:txBody>
      </p:sp>
      <p:sp>
        <p:nvSpPr>
          <p:cNvPr id="55298" name="Text Box 2"/>
          <p:cNvSpPr txBox="1">
            <a:spLocks noChangeArrowheads="1"/>
          </p:cNvSpPr>
          <p:nvPr/>
        </p:nvSpPr>
        <p:spPr bwMode="auto">
          <a:xfrm>
            <a:off x="627063" y="4536473"/>
            <a:ext cx="4013200" cy="1920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CC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it-IT" altLang="it-IT" sz="2000" b="0" dirty="0">
                <a:solidFill>
                  <a:schemeClr val="tx1"/>
                </a:solidFill>
                <a:effectLst/>
              </a:rPr>
              <a:t>Area </a:t>
            </a:r>
            <a:r>
              <a:rPr lang="it-IT" altLang="it-IT" sz="2000" dirty="0">
                <a:solidFill>
                  <a:schemeClr val="tx1"/>
                </a:solidFill>
                <a:effectLst/>
              </a:rPr>
              <a:t>ABE = </a:t>
            </a:r>
            <a:r>
              <a:rPr lang="it-IT" altLang="it-IT" sz="2000" b="0" dirty="0">
                <a:solidFill>
                  <a:schemeClr val="tx1"/>
                </a:solidFill>
                <a:effectLst/>
              </a:rPr>
              <a:t>10x20/2 = 100</a:t>
            </a:r>
          </a:p>
          <a:p>
            <a:pPr algn="l"/>
            <a:r>
              <a:rPr lang="it-IT" altLang="it-IT" sz="2000" b="0" dirty="0">
                <a:solidFill>
                  <a:schemeClr val="tx1"/>
                </a:solidFill>
                <a:effectLst/>
              </a:rPr>
              <a:t>Area </a:t>
            </a:r>
            <a:r>
              <a:rPr lang="it-IT" altLang="it-IT" sz="2000" dirty="0">
                <a:solidFill>
                  <a:schemeClr val="tx1"/>
                </a:solidFill>
                <a:effectLst/>
              </a:rPr>
              <a:t>ACD = </a:t>
            </a:r>
            <a:r>
              <a:rPr lang="it-IT" altLang="it-IT" sz="2000" b="0" dirty="0">
                <a:solidFill>
                  <a:schemeClr val="tx1"/>
                </a:solidFill>
                <a:effectLst/>
              </a:rPr>
              <a:t>8x16/2 =64</a:t>
            </a:r>
          </a:p>
          <a:p>
            <a:pPr algn="l"/>
            <a:r>
              <a:rPr lang="it-IT" altLang="it-IT" sz="2000" b="0" dirty="0">
                <a:solidFill>
                  <a:schemeClr val="tx1"/>
                </a:solidFill>
                <a:effectLst/>
              </a:rPr>
              <a:t>Area </a:t>
            </a:r>
            <a:r>
              <a:rPr lang="it-IT" altLang="it-IT" sz="2000" dirty="0">
                <a:solidFill>
                  <a:schemeClr val="tx1"/>
                </a:solidFill>
                <a:effectLst/>
              </a:rPr>
              <a:t>CDEB</a:t>
            </a:r>
            <a:r>
              <a:rPr lang="it-IT" altLang="it-IT" sz="2000" b="0" dirty="0">
                <a:solidFill>
                  <a:schemeClr val="tx1"/>
                </a:solidFill>
                <a:effectLst/>
              </a:rPr>
              <a:t> = (20+16)x2/2=36</a:t>
            </a:r>
          </a:p>
          <a:p>
            <a:pPr algn="l"/>
            <a:r>
              <a:rPr lang="it-IT" altLang="it-IT" sz="2000" b="0" dirty="0">
                <a:solidFill>
                  <a:schemeClr val="tx1"/>
                </a:solidFill>
                <a:effectLst/>
              </a:rPr>
              <a:t>Area </a:t>
            </a:r>
            <a:r>
              <a:rPr lang="it-IT" altLang="it-IT" sz="2000" dirty="0">
                <a:solidFill>
                  <a:schemeClr val="tx1"/>
                </a:solidFill>
                <a:effectLst/>
              </a:rPr>
              <a:t>CDFB</a:t>
            </a:r>
            <a:r>
              <a:rPr lang="it-IT" altLang="it-IT" sz="2000" b="0" dirty="0">
                <a:solidFill>
                  <a:schemeClr val="tx1"/>
                </a:solidFill>
                <a:effectLst/>
              </a:rPr>
              <a:t>=2x16=32</a:t>
            </a:r>
          </a:p>
          <a:p>
            <a:pPr algn="l"/>
            <a:r>
              <a:rPr lang="it-IT" altLang="it-IT" sz="2000" b="0" dirty="0">
                <a:solidFill>
                  <a:schemeClr val="tx1"/>
                </a:solidFill>
                <a:effectLst/>
              </a:rPr>
              <a:t>Area </a:t>
            </a:r>
            <a:r>
              <a:rPr lang="it-IT" altLang="it-IT" sz="2000" dirty="0">
                <a:solidFill>
                  <a:schemeClr val="tx1"/>
                </a:solidFill>
                <a:effectLst/>
              </a:rPr>
              <a:t>DFE</a:t>
            </a:r>
            <a:r>
              <a:rPr lang="it-IT" altLang="it-IT" sz="2000" b="0" dirty="0">
                <a:solidFill>
                  <a:schemeClr val="tx1"/>
                </a:solidFill>
                <a:effectLst/>
              </a:rPr>
              <a:t>=2x4/2=4</a:t>
            </a:r>
          </a:p>
          <a:p>
            <a:pPr algn="l"/>
            <a:endParaRPr lang="it-IT" altLang="it-IT" sz="2000" b="0" dirty="0"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305751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6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6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97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97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97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97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97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97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970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970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970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970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52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52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01" grpId="0" build="p" autoUpdateAnimBg="0"/>
      <p:bldP spid="55298" grpId="0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egnaposto numero diapositiva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00AF1358-6935-4DA5-A96D-8AB54E0F31C2}" type="slidenum">
              <a:rPr lang="it-IT" altLang="it-IT" sz="1400" smtClean="0"/>
              <a:pPr eaLnBrk="1" hangingPunct="1"/>
              <a:t>3</a:t>
            </a:fld>
            <a:endParaRPr lang="it-IT" altLang="it-IT" sz="1400" smtClean="0"/>
          </a:p>
        </p:txBody>
      </p:sp>
      <p:sp>
        <p:nvSpPr>
          <p:cNvPr id="7987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it-IT" smtClean="0"/>
              <a:t>Utilità</a:t>
            </a:r>
          </a:p>
        </p:txBody>
      </p:sp>
      <p:sp>
        <p:nvSpPr>
          <p:cNvPr id="79875" name="Rectangle 3" descr="Pergamena"/>
          <p:cNvSpPr>
            <a:spLocks noGrp="1" noChangeArrowheads="1"/>
          </p:cNvSpPr>
          <p:nvPr>
            <p:ph type="body" idx="1"/>
          </p:nvPr>
        </p:nvSpPr>
        <p:spPr>
          <a:xfrm>
            <a:off x="685800" y="3810000"/>
            <a:ext cx="7772400" cy="2057400"/>
          </a:xfrm>
        </p:spPr>
        <p:txBody>
          <a:bodyPr>
            <a:normAutofit fontScale="92500" lnSpcReduction="10000"/>
          </a:bodyPr>
          <a:lstStyle/>
          <a:p>
            <a:pPr eaLnBrk="1" hangingPunct="1">
              <a:lnSpc>
                <a:spcPct val="90000"/>
              </a:lnSpc>
            </a:pPr>
            <a:r>
              <a:rPr lang="it-IT" altLang="it-IT" smtClean="0"/>
              <a:t>L’utilità marginale è decrescente, mentre l’utilità totale è crescente</a:t>
            </a:r>
          </a:p>
          <a:p>
            <a:pPr eaLnBrk="1" hangingPunct="1">
              <a:lnSpc>
                <a:spcPct val="90000"/>
              </a:lnSpc>
            </a:pPr>
            <a:r>
              <a:rPr lang="it-IT" altLang="it-IT" smtClean="0"/>
              <a:t>I dose grande utilità; II utile ma meno della prima, III utile ma meno della seconda ecc..</a:t>
            </a:r>
          </a:p>
        </p:txBody>
      </p:sp>
      <p:grpSp>
        <p:nvGrpSpPr>
          <p:cNvPr id="2" name="Group 78"/>
          <p:cNvGrpSpPr>
            <a:grpSpLocks/>
          </p:cNvGrpSpPr>
          <p:nvPr/>
        </p:nvGrpSpPr>
        <p:grpSpPr bwMode="auto">
          <a:xfrm>
            <a:off x="609600" y="1763713"/>
            <a:ext cx="8153400" cy="1631950"/>
            <a:chOff x="-3" y="-114"/>
            <a:chExt cx="2184" cy="2757"/>
          </a:xfrm>
        </p:grpSpPr>
        <p:grpSp>
          <p:nvGrpSpPr>
            <p:cNvPr id="37894" name="Group 76"/>
            <p:cNvGrpSpPr>
              <a:grpSpLocks/>
            </p:cNvGrpSpPr>
            <p:nvPr/>
          </p:nvGrpSpPr>
          <p:grpSpPr bwMode="auto">
            <a:xfrm>
              <a:off x="0" y="-114"/>
              <a:ext cx="2178" cy="2754"/>
              <a:chOff x="0" y="-114"/>
              <a:chExt cx="2178" cy="2754"/>
            </a:xfrm>
          </p:grpSpPr>
          <p:grpSp>
            <p:nvGrpSpPr>
              <p:cNvPr id="37896" name="Group 29"/>
              <p:cNvGrpSpPr>
                <a:grpSpLocks/>
              </p:cNvGrpSpPr>
              <p:nvPr/>
            </p:nvGrpSpPr>
            <p:grpSpPr bwMode="auto">
              <a:xfrm>
                <a:off x="0" y="-114"/>
                <a:ext cx="383" cy="517"/>
                <a:chOff x="0" y="-114"/>
                <a:chExt cx="383" cy="517"/>
              </a:xfrm>
            </p:grpSpPr>
            <p:sp>
              <p:nvSpPr>
                <p:cNvPr id="37966" name="Rectangle 4"/>
                <p:cNvSpPr>
                  <a:spLocks noChangeArrowheads="1"/>
                </p:cNvSpPr>
                <p:nvPr/>
              </p:nvSpPr>
              <p:spPr bwMode="auto">
                <a:xfrm>
                  <a:off x="28" y="-114"/>
                  <a:ext cx="327" cy="40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tIns="360000" anchor="ctr"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9pPr>
                </a:lstStyle>
                <a:p>
                  <a:pPr algn="just"/>
                  <a:r>
                    <a:rPr lang="en-GB" altLang="it-IT" sz="2000" b="1" i="1">
                      <a:latin typeface="Arial" charset="0"/>
                      <a:cs typeface="Times New Roman" pitchFamily="18" charset="0"/>
                    </a:rPr>
                    <a:t>x</a:t>
                  </a:r>
                  <a:endParaRPr lang="en-GB" altLang="it-IT" sz="2000" b="1">
                    <a:latin typeface="Arial" charset="0"/>
                    <a:cs typeface="Times New Roman" pitchFamily="18" charset="0"/>
                  </a:endParaRPr>
                </a:p>
                <a:p>
                  <a:pPr algn="just"/>
                  <a:endParaRPr lang="en-GB" altLang="it-IT" sz="2000" b="1">
                    <a:latin typeface="Arial" charset="0"/>
                  </a:endParaRPr>
                </a:p>
              </p:txBody>
            </p:sp>
            <p:sp>
              <p:nvSpPr>
                <p:cNvPr id="37967" name="Rectangle 28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383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tIns="360000" anchor="ctr"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9pPr>
                </a:lstStyle>
                <a:p>
                  <a:pPr eaLnBrk="1" hangingPunct="1"/>
                  <a:endParaRPr lang="it-IT" altLang="it-IT"/>
                </a:p>
              </p:txBody>
            </p:sp>
          </p:grpSp>
          <p:grpSp>
            <p:nvGrpSpPr>
              <p:cNvPr id="37897" name="Group 31"/>
              <p:cNvGrpSpPr>
                <a:grpSpLocks/>
              </p:cNvGrpSpPr>
              <p:nvPr/>
            </p:nvGrpSpPr>
            <p:grpSpPr bwMode="auto">
              <a:xfrm>
                <a:off x="383" y="-3"/>
                <a:ext cx="359" cy="406"/>
                <a:chOff x="383" y="-3"/>
                <a:chExt cx="359" cy="406"/>
              </a:xfrm>
            </p:grpSpPr>
            <p:sp>
              <p:nvSpPr>
                <p:cNvPr id="37964" name="Rectangle 5"/>
                <p:cNvSpPr>
                  <a:spLocks noChangeArrowheads="1"/>
                </p:cNvSpPr>
                <p:nvPr/>
              </p:nvSpPr>
              <p:spPr bwMode="auto">
                <a:xfrm>
                  <a:off x="406" y="-3"/>
                  <a:ext cx="303" cy="40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tIns="360000" anchor="ctr"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9pPr>
                </a:lstStyle>
                <a:p>
                  <a:r>
                    <a:rPr lang="en-GB" altLang="it-IT" sz="2000" b="1" dirty="0">
                      <a:latin typeface="Arial" charset="0"/>
                      <a:cs typeface="Times New Roman" pitchFamily="18" charset="0"/>
                    </a:rPr>
                    <a:t>1</a:t>
                  </a:r>
                </a:p>
                <a:p>
                  <a:endParaRPr lang="en-GB" altLang="it-IT" sz="2000" b="1" dirty="0">
                    <a:latin typeface="Arial" charset="0"/>
                  </a:endParaRPr>
                </a:p>
              </p:txBody>
            </p:sp>
            <p:sp>
              <p:nvSpPr>
                <p:cNvPr id="37965" name="Rectangle 30"/>
                <p:cNvSpPr>
                  <a:spLocks noChangeArrowheads="1"/>
                </p:cNvSpPr>
                <p:nvPr/>
              </p:nvSpPr>
              <p:spPr bwMode="auto">
                <a:xfrm>
                  <a:off x="383" y="0"/>
                  <a:ext cx="359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tIns="360000" anchor="ctr"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9pPr>
                </a:lstStyle>
                <a:p>
                  <a:pPr eaLnBrk="1" hangingPunct="1"/>
                  <a:endParaRPr lang="it-IT" altLang="it-IT"/>
                </a:p>
              </p:txBody>
            </p:sp>
          </p:grpSp>
          <p:grpSp>
            <p:nvGrpSpPr>
              <p:cNvPr id="37898" name="Group 33"/>
              <p:cNvGrpSpPr>
                <a:grpSpLocks/>
              </p:cNvGrpSpPr>
              <p:nvPr/>
            </p:nvGrpSpPr>
            <p:grpSpPr bwMode="auto">
              <a:xfrm>
                <a:off x="742" y="-29"/>
                <a:ext cx="359" cy="432"/>
                <a:chOff x="742" y="-29"/>
                <a:chExt cx="359" cy="432"/>
              </a:xfrm>
            </p:grpSpPr>
            <p:sp>
              <p:nvSpPr>
                <p:cNvPr id="37962" name="Rectangle 6"/>
                <p:cNvSpPr>
                  <a:spLocks noChangeArrowheads="1"/>
                </p:cNvSpPr>
                <p:nvPr/>
              </p:nvSpPr>
              <p:spPr bwMode="auto">
                <a:xfrm>
                  <a:off x="770" y="-29"/>
                  <a:ext cx="303" cy="40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tIns="360000" anchor="ctr"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9pPr>
                </a:lstStyle>
                <a:p>
                  <a:r>
                    <a:rPr lang="en-GB" altLang="it-IT" sz="2000" b="1" dirty="0">
                      <a:latin typeface="Arial" charset="0"/>
                      <a:cs typeface="Times New Roman" pitchFamily="18" charset="0"/>
                    </a:rPr>
                    <a:t>2</a:t>
                  </a:r>
                </a:p>
                <a:p>
                  <a:endParaRPr lang="en-GB" altLang="it-IT" sz="2000" b="1" dirty="0">
                    <a:latin typeface="Arial" charset="0"/>
                  </a:endParaRPr>
                </a:p>
              </p:txBody>
            </p:sp>
            <p:sp>
              <p:nvSpPr>
                <p:cNvPr id="37963" name="Rectangle 32"/>
                <p:cNvSpPr>
                  <a:spLocks noChangeArrowheads="1"/>
                </p:cNvSpPr>
                <p:nvPr/>
              </p:nvSpPr>
              <p:spPr bwMode="auto">
                <a:xfrm>
                  <a:off x="742" y="0"/>
                  <a:ext cx="359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tIns="360000" anchor="ctr"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9pPr>
                </a:lstStyle>
                <a:p>
                  <a:pPr eaLnBrk="1" hangingPunct="1"/>
                  <a:endParaRPr lang="it-IT" altLang="it-IT"/>
                </a:p>
              </p:txBody>
            </p:sp>
          </p:grpSp>
          <p:grpSp>
            <p:nvGrpSpPr>
              <p:cNvPr id="37899" name="Group 35"/>
              <p:cNvGrpSpPr>
                <a:grpSpLocks/>
              </p:cNvGrpSpPr>
              <p:nvPr/>
            </p:nvGrpSpPr>
            <p:grpSpPr bwMode="auto">
              <a:xfrm>
                <a:off x="1101" y="-24"/>
                <a:ext cx="359" cy="427"/>
                <a:chOff x="1101" y="-24"/>
                <a:chExt cx="359" cy="427"/>
              </a:xfrm>
            </p:grpSpPr>
            <p:sp>
              <p:nvSpPr>
                <p:cNvPr id="37960" name="Rectangle 7"/>
                <p:cNvSpPr>
                  <a:spLocks noChangeArrowheads="1"/>
                </p:cNvSpPr>
                <p:nvPr/>
              </p:nvSpPr>
              <p:spPr bwMode="auto">
                <a:xfrm>
                  <a:off x="1129" y="-24"/>
                  <a:ext cx="303" cy="40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tIns="360000" anchor="ctr"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9pPr>
                </a:lstStyle>
                <a:p>
                  <a:r>
                    <a:rPr lang="en-GB" altLang="it-IT" sz="2000" b="1" dirty="0">
                      <a:latin typeface="Arial" charset="0"/>
                      <a:cs typeface="Times New Roman" pitchFamily="18" charset="0"/>
                    </a:rPr>
                    <a:t>3</a:t>
                  </a:r>
                </a:p>
                <a:p>
                  <a:endParaRPr lang="en-GB" altLang="it-IT" sz="2000" b="1" dirty="0">
                    <a:latin typeface="Arial" charset="0"/>
                  </a:endParaRPr>
                </a:p>
              </p:txBody>
            </p:sp>
            <p:sp>
              <p:nvSpPr>
                <p:cNvPr id="37961" name="Rectangle 34"/>
                <p:cNvSpPr>
                  <a:spLocks noChangeArrowheads="1"/>
                </p:cNvSpPr>
                <p:nvPr/>
              </p:nvSpPr>
              <p:spPr bwMode="auto">
                <a:xfrm>
                  <a:off x="1101" y="0"/>
                  <a:ext cx="359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tIns="360000" anchor="ctr"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9pPr>
                </a:lstStyle>
                <a:p>
                  <a:pPr eaLnBrk="1" hangingPunct="1"/>
                  <a:endParaRPr lang="it-IT" altLang="it-IT"/>
                </a:p>
              </p:txBody>
            </p:sp>
          </p:grpSp>
          <p:grpSp>
            <p:nvGrpSpPr>
              <p:cNvPr id="37900" name="Group 37"/>
              <p:cNvGrpSpPr>
                <a:grpSpLocks/>
              </p:cNvGrpSpPr>
              <p:nvPr/>
            </p:nvGrpSpPr>
            <p:grpSpPr bwMode="auto">
              <a:xfrm>
                <a:off x="1460" y="-39"/>
                <a:ext cx="359" cy="442"/>
                <a:chOff x="1460" y="-39"/>
                <a:chExt cx="359" cy="442"/>
              </a:xfrm>
            </p:grpSpPr>
            <p:sp>
              <p:nvSpPr>
                <p:cNvPr id="37958" name="Rectangle 8"/>
                <p:cNvSpPr>
                  <a:spLocks noChangeArrowheads="1"/>
                </p:cNvSpPr>
                <p:nvPr/>
              </p:nvSpPr>
              <p:spPr bwMode="auto">
                <a:xfrm>
                  <a:off x="1488" y="-39"/>
                  <a:ext cx="303" cy="40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tIns="360000" anchor="ctr"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9pPr>
                </a:lstStyle>
                <a:p>
                  <a:r>
                    <a:rPr lang="en-GB" altLang="it-IT" sz="2000" b="1" dirty="0">
                      <a:latin typeface="Arial" charset="0"/>
                      <a:cs typeface="Times New Roman" pitchFamily="18" charset="0"/>
                    </a:rPr>
                    <a:t>4</a:t>
                  </a:r>
                </a:p>
                <a:p>
                  <a:endParaRPr lang="en-GB" altLang="it-IT" sz="2000" b="1" dirty="0">
                    <a:latin typeface="Arial" charset="0"/>
                  </a:endParaRPr>
                </a:p>
              </p:txBody>
            </p:sp>
            <p:sp>
              <p:nvSpPr>
                <p:cNvPr id="37959" name="Rectangle 36"/>
                <p:cNvSpPr>
                  <a:spLocks noChangeArrowheads="1"/>
                </p:cNvSpPr>
                <p:nvPr/>
              </p:nvSpPr>
              <p:spPr bwMode="auto">
                <a:xfrm>
                  <a:off x="1460" y="0"/>
                  <a:ext cx="359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tIns="360000" anchor="ctr"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9pPr>
                </a:lstStyle>
                <a:p>
                  <a:pPr eaLnBrk="1" hangingPunct="1"/>
                  <a:endParaRPr lang="it-IT" altLang="it-IT"/>
                </a:p>
              </p:txBody>
            </p:sp>
          </p:grpSp>
          <p:grpSp>
            <p:nvGrpSpPr>
              <p:cNvPr id="37901" name="Group 39"/>
              <p:cNvGrpSpPr>
                <a:grpSpLocks/>
              </p:cNvGrpSpPr>
              <p:nvPr/>
            </p:nvGrpSpPr>
            <p:grpSpPr bwMode="auto">
              <a:xfrm>
                <a:off x="1819" y="-39"/>
                <a:ext cx="359" cy="442"/>
                <a:chOff x="1819" y="-39"/>
                <a:chExt cx="359" cy="442"/>
              </a:xfrm>
            </p:grpSpPr>
            <p:sp>
              <p:nvSpPr>
                <p:cNvPr id="37956" name="Rectangle 9"/>
                <p:cNvSpPr>
                  <a:spLocks noChangeArrowheads="1"/>
                </p:cNvSpPr>
                <p:nvPr/>
              </p:nvSpPr>
              <p:spPr bwMode="auto">
                <a:xfrm>
                  <a:off x="1847" y="-39"/>
                  <a:ext cx="303" cy="40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tIns="360000" anchor="ctr"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9pPr>
                </a:lstStyle>
                <a:p>
                  <a:r>
                    <a:rPr lang="en-GB" altLang="it-IT" sz="2000" b="1" dirty="0">
                      <a:latin typeface="Arial" charset="0"/>
                      <a:cs typeface="Times New Roman" pitchFamily="18" charset="0"/>
                    </a:rPr>
                    <a:t>5</a:t>
                  </a:r>
                </a:p>
                <a:p>
                  <a:endParaRPr lang="en-GB" altLang="it-IT" sz="2000" b="1" dirty="0">
                    <a:latin typeface="Arial" charset="0"/>
                  </a:endParaRPr>
                </a:p>
              </p:txBody>
            </p:sp>
            <p:sp>
              <p:nvSpPr>
                <p:cNvPr id="37957" name="Rectangle 38"/>
                <p:cNvSpPr>
                  <a:spLocks noChangeArrowheads="1"/>
                </p:cNvSpPr>
                <p:nvPr/>
              </p:nvSpPr>
              <p:spPr bwMode="auto">
                <a:xfrm>
                  <a:off x="1819" y="0"/>
                  <a:ext cx="359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tIns="360000" anchor="ctr"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9pPr>
                </a:lstStyle>
                <a:p>
                  <a:pPr eaLnBrk="1" hangingPunct="1"/>
                  <a:endParaRPr lang="it-IT" altLang="it-IT"/>
                </a:p>
              </p:txBody>
            </p:sp>
          </p:grpSp>
          <p:grpSp>
            <p:nvGrpSpPr>
              <p:cNvPr id="37902" name="Group 41"/>
              <p:cNvGrpSpPr>
                <a:grpSpLocks/>
              </p:cNvGrpSpPr>
              <p:nvPr/>
            </p:nvGrpSpPr>
            <p:grpSpPr bwMode="auto">
              <a:xfrm>
                <a:off x="0" y="403"/>
                <a:ext cx="383" cy="759"/>
                <a:chOff x="0" y="403"/>
                <a:chExt cx="383" cy="759"/>
              </a:xfrm>
            </p:grpSpPr>
            <p:sp>
              <p:nvSpPr>
                <p:cNvPr id="37954" name="Rectangle 10"/>
                <p:cNvSpPr>
                  <a:spLocks noChangeArrowheads="1"/>
                </p:cNvSpPr>
                <p:nvPr/>
              </p:nvSpPr>
              <p:spPr bwMode="auto">
                <a:xfrm>
                  <a:off x="28" y="403"/>
                  <a:ext cx="327" cy="75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tIns="360000" bIns="0" anchor="ctr"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9pPr>
                </a:lstStyle>
                <a:p>
                  <a:pPr algn="just"/>
                  <a:r>
                    <a:rPr lang="en-GB" altLang="it-IT" sz="2000" b="1" i="1">
                      <a:latin typeface="Arial" charset="0"/>
                    </a:rPr>
                    <a:t>UT</a:t>
                  </a:r>
                </a:p>
                <a:p>
                  <a:pPr algn="just"/>
                  <a:endParaRPr lang="en-GB" altLang="it-IT" sz="2000" b="1">
                    <a:latin typeface="Arial" charset="0"/>
                  </a:endParaRPr>
                </a:p>
              </p:txBody>
            </p:sp>
            <p:sp>
              <p:nvSpPr>
                <p:cNvPr id="37955" name="Rectangle 40"/>
                <p:cNvSpPr>
                  <a:spLocks noChangeArrowheads="1"/>
                </p:cNvSpPr>
                <p:nvPr/>
              </p:nvSpPr>
              <p:spPr bwMode="auto">
                <a:xfrm>
                  <a:off x="0" y="403"/>
                  <a:ext cx="383" cy="759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tIns="360000" anchor="ctr"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9pPr>
                </a:lstStyle>
                <a:p>
                  <a:pPr eaLnBrk="1" hangingPunct="1"/>
                  <a:endParaRPr lang="it-IT" altLang="it-IT"/>
                </a:p>
              </p:txBody>
            </p:sp>
          </p:grpSp>
          <p:grpSp>
            <p:nvGrpSpPr>
              <p:cNvPr id="37903" name="Group 43"/>
              <p:cNvGrpSpPr>
                <a:grpSpLocks/>
              </p:cNvGrpSpPr>
              <p:nvPr/>
            </p:nvGrpSpPr>
            <p:grpSpPr bwMode="auto">
              <a:xfrm>
                <a:off x="383" y="403"/>
                <a:ext cx="359" cy="759"/>
                <a:chOff x="383" y="403"/>
                <a:chExt cx="359" cy="759"/>
              </a:xfrm>
            </p:grpSpPr>
            <p:sp>
              <p:nvSpPr>
                <p:cNvPr id="37952" name="Rectangle 11"/>
                <p:cNvSpPr>
                  <a:spLocks noChangeArrowheads="1"/>
                </p:cNvSpPr>
                <p:nvPr/>
              </p:nvSpPr>
              <p:spPr bwMode="auto">
                <a:xfrm>
                  <a:off x="411" y="403"/>
                  <a:ext cx="303" cy="75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tIns="360000" anchor="ctr"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9pPr>
                </a:lstStyle>
                <a:p>
                  <a:r>
                    <a:rPr lang="en-GB" altLang="it-IT" sz="2000" b="1">
                      <a:latin typeface="Arial" charset="0"/>
                      <a:cs typeface="Times New Roman" pitchFamily="18" charset="0"/>
                    </a:rPr>
                    <a:t>195</a:t>
                  </a:r>
                </a:p>
                <a:p>
                  <a:endParaRPr lang="en-GB" altLang="it-IT" sz="2000" b="1">
                    <a:latin typeface="Arial" charset="0"/>
                  </a:endParaRPr>
                </a:p>
              </p:txBody>
            </p:sp>
            <p:sp>
              <p:nvSpPr>
                <p:cNvPr id="37953" name="Rectangle 42"/>
                <p:cNvSpPr>
                  <a:spLocks noChangeArrowheads="1"/>
                </p:cNvSpPr>
                <p:nvPr/>
              </p:nvSpPr>
              <p:spPr bwMode="auto">
                <a:xfrm>
                  <a:off x="383" y="403"/>
                  <a:ext cx="359" cy="759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tIns="360000" anchor="ctr"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9pPr>
                </a:lstStyle>
                <a:p>
                  <a:pPr eaLnBrk="1" hangingPunct="1"/>
                  <a:endParaRPr lang="it-IT" altLang="it-IT"/>
                </a:p>
              </p:txBody>
            </p:sp>
          </p:grpSp>
          <p:grpSp>
            <p:nvGrpSpPr>
              <p:cNvPr id="37904" name="Group 45"/>
              <p:cNvGrpSpPr>
                <a:grpSpLocks/>
              </p:cNvGrpSpPr>
              <p:nvPr/>
            </p:nvGrpSpPr>
            <p:grpSpPr bwMode="auto">
              <a:xfrm>
                <a:off x="742" y="403"/>
                <a:ext cx="359" cy="759"/>
                <a:chOff x="742" y="403"/>
                <a:chExt cx="359" cy="759"/>
              </a:xfrm>
            </p:grpSpPr>
            <p:sp>
              <p:nvSpPr>
                <p:cNvPr id="37950" name="Rectangle 12"/>
                <p:cNvSpPr>
                  <a:spLocks noChangeArrowheads="1"/>
                </p:cNvSpPr>
                <p:nvPr/>
              </p:nvSpPr>
              <p:spPr bwMode="auto">
                <a:xfrm>
                  <a:off x="770" y="403"/>
                  <a:ext cx="303" cy="75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tIns="360000" anchor="ctr"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9pPr>
                </a:lstStyle>
                <a:p>
                  <a:r>
                    <a:rPr lang="en-GB" altLang="it-IT" sz="2000" b="1">
                      <a:latin typeface="Arial" charset="0"/>
                      <a:cs typeface="Times New Roman" pitchFamily="18" charset="0"/>
                    </a:rPr>
                    <a:t>350</a:t>
                  </a:r>
                </a:p>
                <a:p>
                  <a:endParaRPr lang="en-GB" altLang="it-IT" sz="2000" b="1">
                    <a:latin typeface="Arial" charset="0"/>
                  </a:endParaRPr>
                </a:p>
              </p:txBody>
            </p:sp>
            <p:sp>
              <p:nvSpPr>
                <p:cNvPr id="37951" name="Rectangle 44"/>
                <p:cNvSpPr>
                  <a:spLocks noChangeArrowheads="1"/>
                </p:cNvSpPr>
                <p:nvPr/>
              </p:nvSpPr>
              <p:spPr bwMode="auto">
                <a:xfrm>
                  <a:off x="742" y="403"/>
                  <a:ext cx="359" cy="759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tIns="360000" anchor="ctr"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9pPr>
                </a:lstStyle>
                <a:p>
                  <a:pPr eaLnBrk="1" hangingPunct="1"/>
                  <a:endParaRPr lang="it-IT" altLang="it-IT"/>
                </a:p>
              </p:txBody>
            </p:sp>
          </p:grpSp>
          <p:grpSp>
            <p:nvGrpSpPr>
              <p:cNvPr id="37905" name="Group 47"/>
              <p:cNvGrpSpPr>
                <a:grpSpLocks/>
              </p:cNvGrpSpPr>
              <p:nvPr/>
            </p:nvGrpSpPr>
            <p:grpSpPr bwMode="auto">
              <a:xfrm>
                <a:off x="1101" y="403"/>
                <a:ext cx="359" cy="759"/>
                <a:chOff x="1101" y="403"/>
                <a:chExt cx="359" cy="759"/>
              </a:xfrm>
            </p:grpSpPr>
            <p:sp>
              <p:nvSpPr>
                <p:cNvPr id="37948" name="Rectangle 13"/>
                <p:cNvSpPr>
                  <a:spLocks noChangeArrowheads="1"/>
                </p:cNvSpPr>
                <p:nvPr/>
              </p:nvSpPr>
              <p:spPr bwMode="auto">
                <a:xfrm>
                  <a:off x="1129" y="403"/>
                  <a:ext cx="303" cy="75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tIns="360000" anchor="ctr"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9pPr>
                </a:lstStyle>
                <a:p>
                  <a:r>
                    <a:rPr lang="en-GB" altLang="it-IT" sz="2000" b="1">
                      <a:latin typeface="Arial" charset="0"/>
                      <a:cs typeface="Times New Roman" pitchFamily="18" charset="0"/>
                    </a:rPr>
                    <a:t>465</a:t>
                  </a:r>
                </a:p>
                <a:p>
                  <a:endParaRPr lang="en-GB" altLang="it-IT" sz="2000" b="1">
                    <a:latin typeface="Arial" charset="0"/>
                  </a:endParaRPr>
                </a:p>
              </p:txBody>
            </p:sp>
            <p:sp>
              <p:nvSpPr>
                <p:cNvPr id="37949" name="Rectangle 46"/>
                <p:cNvSpPr>
                  <a:spLocks noChangeArrowheads="1"/>
                </p:cNvSpPr>
                <p:nvPr/>
              </p:nvSpPr>
              <p:spPr bwMode="auto">
                <a:xfrm>
                  <a:off x="1101" y="403"/>
                  <a:ext cx="359" cy="759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tIns="360000" anchor="ctr"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9pPr>
                </a:lstStyle>
                <a:p>
                  <a:pPr eaLnBrk="1" hangingPunct="1"/>
                  <a:endParaRPr lang="it-IT" altLang="it-IT"/>
                </a:p>
              </p:txBody>
            </p:sp>
          </p:grpSp>
          <p:grpSp>
            <p:nvGrpSpPr>
              <p:cNvPr id="37906" name="Group 49"/>
              <p:cNvGrpSpPr>
                <a:grpSpLocks/>
              </p:cNvGrpSpPr>
              <p:nvPr/>
            </p:nvGrpSpPr>
            <p:grpSpPr bwMode="auto">
              <a:xfrm>
                <a:off x="1460" y="403"/>
                <a:ext cx="359" cy="759"/>
                <a:chOff x="1460" y="403"/>
                <a:chExt cx="359" cy="759"/>
              </a:xfrm>
            </p:grpSpPr>
            <p:sp>
              <p:nvSpPr>
                <p:cNvPr id="37946" name="Rectangle 14"/>
                <p:cNvSpPr>
                  <a:spLocks noChangeArrowheads="1"/>
                </p:cNvSpPr>
                <p:nvPr/>
              </p:nvSpPr>
              <p:spPr bwMode="auto">
                <a:xfrm>
                  <a:off x="1488" y="403"/>
                  <a:ext cx="303" cy="75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tIns="360000" anchor="ctr"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9pPr>
                </a:lstStyle>
                <a:p>
                  <a:r>
                    <a:rPr lang="en-GB" altLang="it-IT" sz="2000" b="1">
                      <a:latin typeface="Arial" charset="0"/>
                      <a:cs typeface="Times New Roman" pitchFamily="18" charset="0"/>
                    </a:rPr>
                    <a:t>540</a:t>
                  </a:r>
                </a:p>
                <a:p>
                  <a:endParaRPr lang="en-GB" altLang="it-IT" sz="2000" b="1">
                    <a:latin typeface="Arial" charset="0"/>
                  </a:endParaRPr>
                </a:p>
              </p:txBody>
            </p:sp>
            <p:sp>
              <p:nvSpPr>
                <p:cNvPr id="37947" name="Rectangle 48"/>
                <p:cNvSpPr>
                  <a:spLocks noChangeArrowheads="1"/>
                </p:cNvSpPr>
                <p:nvPr/>
              </p:nvSpPr>
              <p:spPr bwMode="auto">
                <a:xfrm>
                  <a:off x="1460" y="403"/>
                  <a:ext cx="359" cy="759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tIns="360000" anchor="ctr"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9pPr>
                </a:lstStyle>
                <a:p>
                  <a:pPr eaLnBrk="1" hangingPunct="1"/>
                  <a:endParaRPr lang="it-IT" altLang="it-IT"/>
                </a:p>
              </p:txBody>
            </p:sp>
          </p:grpSp>
          <p:grpSp>
            <p:nvGrpSpPr>
              <p:cNvPr id="37907" name="Group 51"/>
              <p:cNvGrpSpPr>
                <a:grpSpLocks/>
              </p:cNvGrpSpPr>
              <p:nvPr/>
            </p:nvGrpSpPr>
            <p:grpSpPr bwMode="auto">
              <a:xfrm>
                <a:off x="1819" y="403"/>
                <a:ext cx="359" cy="759"/>
                <a:chOff x="1819" y="403"/>
                <a:chExt cx="359" cy="759"/>
              </a:xfrm>
            </p:grpSpPr>
            <p:sp>
              <p:nvSpPr>
                <p:cNvPr id="37944" name="Rectangle 15"/>
                <p:cNvSpPr>
                  <a:spLocks noChangeArrowheads="1"/>
                </p:cNvSpPr>
                <p:nvPr/>
              </p:nvSpPr>
              <p:spPr bwMode="auto">
                <a:xfrm>
                  <a:off x="1847" y="403"/>
                  <a:ext cx="303" cy="75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tIns="360000" anchor="ctr"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9pPr>
                </a:lstStyle>
                <a:p>
                  <a:r>
                    <a:rPr lang="en-GB" altLang="it-IT" sz="2000" b="1">
                      <a:latin typeface="Arial" charset="0"/>
                      <a:cs typeface="Times New Roman" pitchFamily="18" charset="0"/>
                    </a:rPr>
                    <a:t>575</a:t>
                  </a:r>
                </a:p>
                <a:p>
                  <a:endParaRPr lang="en-GB" altLang="it-IT" sz="2000" b="1">
                    <a:latin typeface="Arial" charset="0"/>
                  </a:endParaRPr>
                </a:p>
              </p:txBody>
            </p:sp>
            <p:sp>
              <p:nvSpPr>
                <p:cNvPr id="37945" name="Rectangle 50"/>
                <p:cNvSpPr>
                  <a:spLocks noChangeArrowheads="1"/>
                </p:cNvSpPr>
                <p:nvPr/>
              </p:nvSpPr>
              <p:spPr bwMode="auto">
                <a:xfrm>
                  <a:off x="1819" y="403"/>
                  <a:ext cx="359" cy="759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tIns="360000" anchor="ctr"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9pPr>
                </a:lstStyle>
                <a:p>
                  <a:pPr eaLnBrk="1" hangingPunct="1"/>
                  <a:endParaRPr lang="it-IT" altLang="it-IT"/>
                </a:p>
              </p:txBody>
            </p:sp>
          </p:grpSp>
          <p:grpSp>
            <p:nvGrpSpPr>
              <p:cNvPr id="37908" name="Group 53"/>
              <p:cNvGrpSpPr>
                <a:grpSpLocks/>
              </p:cNvGrpSpPr>
              <p:nvPr/>
            </p:nvGrpSpPr>
            <p:grpSpPr bwMode="auto">
              <a:xfrm>
                <a:off x="0" y="1162"/>
                <a:ext cx="383" cy="835"/>
                <a:chOff x="0" y="1162"/>
                <a:chExt cx="383" cy="835"/>
              </a:xfrm>
            </p:grpSpPr>
            <p:sp>
              <p:nvSpPr>
                <p:cNvPr id="37942" name="Rectangle 16"/>
                <p:cNvSpPr>
                  <a:spLocks noChangeArrowheads="1"/>
                </p:cNvSpPr>
                <p:nvPr/>
              </p:nvSpPr>
              <p:spPr bwMode="auto">
                <a:xfrm>
                  <a:off x="28" y="1162"/>
                  <a:ext cx="327" cy="83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tIns="360000" bIns="0" anchor="ctr"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9pPr>
                </a:lstStyle>
                <a:p>
                  <a:pPr algn="just"/>
                  <a:r>
                    <a:rPr lang="en-GB" altLang="it-IT" sz="2000" b="1" i="1">
                      <a:latin typeface="Arial" charset="0"/>
                    </a:rPr>
                    <a:t>Uma</a:t>
                  </a:r>
                </a:p>
                <a:p>
                  <a:pPr algn="just"/>
                  <a:endParaRPr lang="en-GB" altLang="it-IT" sz="2000" b="1">
                    <a:latin typeface="Arial" charset="0"/>
                  </a:endParaRPr>
                </a:p>
              </p:txBody>
            </p:sp>
            <p:sp>
              <p:nvSpPr>
                <p:cNvPr id="37943" name="Rectangle 52"/>
                <p:cNvSpPr>
                  <a:spLocks noChangeArrowheads="1"/>
                </p:cNvSpPr>
                <p:nvPr/>
              </p:nvSpPr>
              <p:spPr bwMode="auto">
                <a:xfrm>
                  <a:off x="0" y="1162"/>
                  <a:ext cx="383" cy="835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tIns="360000" anchor="ctr"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9pPr>
                </a:lstStyle>
                <a:p>
                  <a:pPr eaLnBrk="1" hangingPunct="1"/>
                  <a:endParaRPr lang="it-IT" altLang="it-IT"/>
                </a:p>
              </p:txBody>
            </p:sp>
          </p:grpSp>
          <p:grpSp>
            <p:nvGrpSpPr>
              <p:cNvPr id="37909" name="Group 55"/>
              <p:cNvGrpSpPr>
                <a:grpSpLocks/>
              </p:cNvGrpSpPr>
              <p:nvPr/>
            </p:nvGrpSpPr>
            <p:grpSpPr bwMode="auto">
              <a:xfrm>
                <a:off x="383" y="1162"/>
                <a:ext cx="359" cy="835"/>
                <a:chOff x="383" y="1162"/>
                <a:chExt cx="359" cy="835"/>
              </a:xfrm>
            </p:grpSpPr>
            <p:sp>
              <p:nvSpPr>
                <p:cNvPr id="37940" name="Rectangle 17"/>
                <p:cNvSpPr>
                  <a:spLocks noChangeArrowheads="1"/>
                </p:cNvSpPr>
                <p:nvPr/>
              </p:nvSpPr>
              <p:spPr bwMode="auto">
                <a:xfrm>
                  <a:off x="411" y="1162"/>
                  <a:ext cx="303" cy="83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tIns="360000" anchor="ctr"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9pPr>
                </a:lstStyle>
                <a:p>
                  <a:r>
                    <a:rPr lang="en-GB" altLang="it-IT" sz="2000" b="1">
                      <a:latin typeface="Arial" charset="0"/>
                      <a:cs typeface="Times New Roman" pitchFamily="18" charset="0"/>
                    </a:rPr>
                    <a:t>195</a:t>
                  </a:r>
                </a:p>
                <a:p>
                  <a:endParaRPr lang="en-GB" altLang="it-IT" sz="2000" b="1">
                    <a:latin typeface="Arial" charset="0"/>
                  </a:endParaRPr>
                </a:p>
              </p:txBody>
            </p:sp>
            <p:sp>
              <p:nvSpPr>
                <p:cNvPr id="37941" name="Rectangle 54"/>
                <p:cNvSpPr>
                  <a:spLocks noChangeArrowheads="1"/>
                </p:cNvSpPr>
                <p:nvPr/>
              </p:nvSpPr>
              <p:spPr bwMode="auto">
                <a:xfrm>
                  <a:off x="383" y="1162"/>
                  <a:ext cx="359" cy="835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tIns="360000" anchor="ctr"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9pPr>
                </a:lstStyle>
                <a:p>
                  <a:pPr eaLnBrk="1" hangingPunct="1"/>
                  <a:endParaRPr lang="it-IT" altLang="it-IT"/>
                </a:p>
              </p:txBody>
            </p:sp>
          </p:grpSp>
          <p:grpSp>
            <p:nvGrpSpPr>
              <p:cNvPr id="37910" name="Group 57"/>
              <p:cNvGrpSpPr>
                <a:grpSpLocks/>
              </p:cNvGrpSpPr>
              <p:nvPr/>
            </p:nvGrpSpPr>
            <p:grpSpPr bwMode="auto">
              <a:xfrm>
                <a:off x="742" y="1162"/>
                <a:ext cx="359" cy="835"/>
                <a:chOff x="742" y="1162"/>
                <a:chExt cx="359" cy="835"/>
              </a:xfrm>
            </p:grpSpPr>
            <p:sp>
              <p:nvSpPr>
                <p:cNvPr id="37938" name="Rectangle 18"/>
                <p:cNvSpPr>
                  <a:spLocks noChangeArrowheads="1"/>
                </p:cNvSpPr>
                <p:nvPr/>
              </p:nvSpPr>
              <p:spPr bwMode="auto">
                <a:xfrm>
                  <a:off x="770" y="1162"/>
                  <a:ext cx="303" cy="83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tIns="360000" anchor="ctr"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9pPr>
                </a:lstStyle>
                <a:p>
                  <a:r>
                    <a:rPr lang="en-GB" altLang="it-IT" sz="2000" b="1">
                      <a:latin typeface="Arial" charset="0"/>
                      <a:cs typeface="Times New Roman" pitchFamily="18" charset="0"/>
                    </a:rPr>
                    <a:t>155</a:t>
                  </a:r>
                </a:p>
                <a:p>
                  <a:endParaRPr lang="en-GB" altLang="it-IT" sz="2000" b="1">
                    <a:latin typeface="Arial" charset="0"/>
                  </a:endParaRPr>
                </a:p>
              </p:txBody>
            </p:sp>
            <p:sp>
              <p:nvSpPr>
                <p:cNvPr id="37939" name="Rectangle 56"/>
                <p:cNvSpPr>
                  <a:spLocks noChangeArrowheads="1"/>
                </p:cNvSpPr>
                <p:nvPr/>
              </p:nvSpPr>
              <p:spPr bwMode="auto">
                <a:xfrm>
                  <a:off x="742" y="1162"/>
                  <a:ext cx="359" cy="835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tIns="360000" anchor="ctr"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9pPr>
                </a:lstStyle>
                <a:p>
                  <a:pPr eaLnBrk="1" hangingPunct="1"/>
                  <a:endParaRPr lang="it-IT" altLang="it-IT"/>
                </a:p>
              </p:txBody>
            </p:sp>
          </p:grpSp>
          <p:grpSp>
            <p:nvGrpSpPr>
              <p:cNvPr id="37911" name="Group 59"/>
              <p:cNvGrpSpPr>
                <a:grpSpLocks/>
              </p:cNvGrpSpPr>
              <p:nvPr/>
            </p:nvGrpSpPr>
            <p:grpSpPr bwMode="auto">
              <a:xfrm>
                <a:off x="1101" y="1162"/>
                <a:ext cx="359" cy="835"/>
                <a:chOff x="1101" y="1162"/>
                <a:chExt cx="359" cy="835"/>
              </a:xfrm>
            </p:grpSpPr>
            <p:sp>
              <p:nvSpPr>
                <p:cNvPr id="37936" name="Rectangle 19"/>
                <p:cNvSpPr>
                  <a:spLocks noChangeArrowheads="1"/>
                </p:cNvSpPr>
                <p:nvPr/>
              </p:nvSpPr>
              <p:spPr bwMode="auto">
                <a:xfrm>
                  <a:off x="1129" y="1162"/>
                  <a:ext cx="303" cy="83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tIns="360000" anchor="ctr"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9pPr>
                </a:lstStyle>
                <a:p>
                  <a:r>
                    <a:rPr lang="en-GB" altLang="it-IT" sz="2000" b="1">
                      <a:latin typeface="Arial" charset="0"/>
                      <a:cs typeface="Times New Roman" pitchFamily="18" charset="0"/>
                    </a:rPr>
                    <a:t>115</a:t>
                  </a:r>
                </a:p>
                <a:p>
                  <a:endParaRPr lang="en-GB" altLang="it-IT" sz="2000" b="1">
                    <a:latin typeface="Arial" charset="0"/>
                  </a:endParaRPr>
                </a:p>
              </p:txBody>
            </p:sp>
            <p:sp>
              <p:nvSpPr>
                <p:cNvPr id="37937" name="Rectangle 58"/>
                <p:cNvSpPr>
                  <a:spLocks noChangeArrowheads="1"/>
                </p:cNvSpPr>
                <p:nvPr/>
              </p:nvSpPr>
              <p:spPr bwMode="auto">
                <a:xfrm>
                  <a:off x="1101" y="1162"/>
                  <a:ext cx="359" cy="835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tIns="360000" anchor="ctr"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9pPr>
                </a:lstStyle>
                <a:p>
                  <a:pPr eaLnBrk="1" hangingPunct="1"/>
                  <a:endParaRPr lang="it-IT" altLang="it-IT"/>
                </a:p>
              </p:txBody>
            </p:sp>
          </p:grpSp>
          <p:grpSp>
            <p:nvGrpSpPr>
              <p:cNvPr id="37912" name="Group 61"/>
              <p:cNvGrpSpPr>
                <a:grpSpLocks/>
              </p:cNvGrpSpPr>
              <p:nvPr/>
            </p:nvGrpSpPr>
            <p:grpSpPr bwMode="auto">
              <a:xfrm>
                <a:off x="1460" y="1162"/>
                <a:ext cx="359" cy="835"/>
                <a:chOff x="1460" y="1162"/>
                <a:chExt cx="359" cy="835"/>
              </a:xfrm>
            </p:grpSpPr>
            <p:sp>
              <p:nvSpPr>
                <p:cNvPr id="37934" name="Rectangle 20"/>
                <p:cNvSpPr>
                  <a:spLocks noChangeArrowheads="1"/>
                </p:cNvSpPr>
                <p:nvPr/>
              </p:nvSpPr>
              <p:spPr bwMode="auto">
                <a:xfrm>
                  <a:off x="1488" y="1162"/>
                  <a:ext cx="303" cy="83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tIns="360000" anchor="ctr"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9pPr>
                </a:lstStyle>
                <a:p>
                  <a:r>
                    <a:rPr lang="en-GB" altLang="it-IT" sz="2000" b="1">
                      <a:latin typeface="Arial" charset="0"/>
                      <a:cs typeface="Times New Roman" pitchFamily="18" charset="0"/>
                    </a:rPr>
                    <a:t>75</a:t>
                  </a:r>
                </a:p>
                <a:p>
                  <a:endParaRPr lang="en-GB" altLang="it-IT" sz="2000" b="1">
                    <a:latin typeface="Arial" charset="0"/>
                  </a:endParaRPr>
                </a:p>
              </p:txBody>
            </p:sp>
            <p:sp>
              <p:nvSpPr>
                <p:cNvPr id="37935" name="Rectangle 60"/>
                <p:cNvSpPr>
                  <a:spLocks noChangeArrowheads="1"/>
                </p:cNvSpPr>
                <p:nvPr/>
              </p:nvSpPr>
              <p:spPr bwMode="auto">
                <a:xfrm>
                  <a:off x="1460" y="1162"/>
                  <a:ext cx="359" cy="835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tIns="360000" anchor="ctr"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9pPr>
                </a:lstStyle>
                <a:p>
                  <a:pPr eaLnBrk="1" hangingPunct="1"/>
                  <a:endParaRPr lang="it-IT" altLang="it-IT"/>
                </a:p>
              </p:txBody>
            </p:sp>
          </p:grpSp>
          <p:grpSp>
            <p:nvGrpSpPr>
              <p:cNvPr id="37913" name="Group 63"/>
              <p:cNvGrpSpPr>
                <a:grpSpLocks/>
              </p:cNvGrpSpPr>
              <p:nvPr/>
            </p:nvGrpSpPr>
            <p:grpSpPr bwMode="auto">
              <a:xfrm>
                <a:off x="1819" y="1162"/>
                <a:ext cx="359" cy="835"/>
                <a:chOff x="1819" y="1162"/>
                <a:chExt cx="359" cy="835"/>
              </a:xfrm>
            </p:grpSpPr>
            <p:sp>
              <p:nvSpPr>
                <p:cNvPr id="37932" name="Rectangle 21"/>
                <p:cNvSpPr>
                  <a:spLocks noChangeArrowheads="1"/>
                </p:cNvSpPr>
                <p:nvPr/>
              </p:nvSpPr>
              <p:spPr bwMode="auto">
                <a:xfrm>
                  <a:off x="1847" y="1162"/>
                  <a:ext cx="303" cy="83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tIns="360000" anchor="ctr"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9pPr>
                </a:lstStyle>
                <a:p>
                  <a:r>
                    <a:rPr lang="en-GB" altLang="it-IT" sz="2000" b="1">
                      <a:latin typeface="Arial" charset="0"/>
                      <a:cs typeface="Times New Roman" pitchFamily="18" charset="0"/>
                    </a:rPr>
                    <a:t>35</a:t>
                  </a:r>
                </a:p>
                <a:p>
                  <a:endParaRPr lang="en-GB" altLang="it-IT" sz="2000" b="1">
                    <a:latin typeface="Arial" charset="0"/>
                  </a:endParaRPr>
                </a:p>
              </p:txBody>
            </p:sp>
            <p:sp>
              <p:nvSpPr>
                <p:cNvPr id="37933" name="Rectangle 62"/>
                <p:cNvSpPr>
                  <a:spLocks noChangeArrowheads="1"/>
                </p:cNvSpPr>
                <p:nvPr/>
              </p:nvSpPr>
              <p:spPr bwMode="auto">
                <a:xfrm>
                  <a:off x="1819" y="1162"/>
                  <a:ext cx="359" cy="835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tIns="360000" anchor="ctr"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9pPr>
                </a:lstStyle>
                <a:p>
                  <a:pPr eaLnBrk="1" hangingPunct="1"/>
                  <a:endParaRPr lang="it-IT" altLang="it-IT"/>
                </a:p>
              </p:txBody>
            </p:sp>
          </p:grpSp>
          <p:grpSp>
            <p:nvGrpSpPr>
              <p:cNvPr id="37914" name="Group 65"/>
              <p:cNvGrpSpPr>
                <a:grpSpLocks/>
              </p:cNvGrpSpPr>
              <p:nvPr/>
            </p:nvGrpSpPr>
            <p:grpSpPr bwMode="auto">
              <a:xfrm>
                <a:off x="0" y="1997"/>
                <a:ext cx="383" cy="643"/>
                <a:chOff x="0" y="1997"/>
                <a:chExt cx="383" cy="643"/>
              </a:xfrm>
            </p:grpSpPr>
            <p:sp>
              <p:nvSpPr>
                <p:cNvPr id="37930" name="Rectangle 22"/>
                <p:cNvSpPr>
                  <a:spLocks noChangeArrowheads="1"/>
                </p:cNvSpPr>
                <p:nvPr/>
              </p:nvSpPr>
              <p:spPr bwMode="auto">
                <a:xfrm>
                  <a:off x="28" y="1997"/>
                  <a:ext cx="327" cy="64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tIns="360000" bIns="0" anchor="ctr"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9pPr>
                </a:lstStyle>
                <a:p>
                  <a:pPr algn="just"/>
                  <a:r>
                    <a:rPr lang="en-GB" altLang="it-IT" sz="2000" b="1" i="1">
                      <a:latin typeface="Arial" charset="0"/>
                    </a:rPr>
                    <a:t>Ume</a:t>
                  </a:r>
                </a:p>
                <a:p>
                  <a:pPr algn="just"/>
                  <a:endParaRPr lang="en-GB" altLang="it-IT" sz="2000" b="1">
                    <a:latin typeface="Arial" charset="0"/>
                  </a:endParaRPr>
                </a:p>
              </p:txBody>
            </p:sp>
            <p:sp>
              <p:nvSpPr>
                <p:cNvPr id="37931" name="Rectangle 64"/>
                <p:cNvSpPr>
                  <a:spLocks noChangeArrowheads="1"/>
                </p:cNvSpPr>
                <p:nvPr/>
              </p:nvSpPr>
              <p:spPr bwMode="auto">
                <a:xfrm>
                  <a:off x="0" y="1997"/>
                  <a:ext cx="383" cy="64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tIns="360000" anchor="ctr"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9pPr>
                </a:lstStyle>
                <a:p>
                  <a:pPr eaLnBrk="1" hangingPunct="1"/>
                  <a:endParaRPr lang="it-IT" altLang="it-IT"/>
                </a:p>
              </p:txBody>
            </p:sp>
          </p:grpSp>
          <p:grpSp>
            <p:nvGrpSpPr>
              <p:cNvPr id="37915" name="Group 67"/>
              <p:cNvGrpSpPr>
                <a:grpSpLocks/>
              </p:cNvGrpSpPr>
              <p:nvPr/>
            </p:nvGrpSpPr>
            <p:grpSpPr bwMode="auto">
              <a:xfrm>
                <a:off x="383" y="1997"/>
                <a:ext cx="359" cy="643"/>
                <a:chOff x="383" y="1997"/>
                <a:chExt cx="359" cy="643"/>
              </a:xfrm>
            </p:grpSpPr>
            <p:sp>
              <p:nvSpPr>
                <p:cNvPr id="37928" name="Rectangle 23"/>
                <p:cNvSpPr>
                  <a:spLocks noChangeArrowheads="1"/>
                </p:cNvSpPr>
                <p:nvPr/>
              </p:nvSpPr>
              <p:spPr bwMode="auto">
                <a:xfrm>
                  <a:off x="411" y="1997"/>
                  <a:ext cx="303" cy="64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tIns="360000" anchor="ctr"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9pPr>
                </a:lstStyle>
                <a:p>
                  <a:r>
                    <a:rPr lang="en-GB" altLang="it-IT" sz="2000" b="1">
                      <a:latin typeface="Arial" charset="0"/>
                      <a:cs typeface="Times New Roman" pitchFamily="18" charset="0"/>
                    </a:rPr>
                    <a:t>195</a:t>
                  </a:r>
                </a:p>
                <a:p>
                  <a:endParaRPr lang="en-GB" altLang="it-IT" sz="2000" b="1">
                    <a:latin typeface="Arial" charset="0"/>
                  </a:endParaRPr>
                </a:p>
              </p:txBody>
            </p:sp>
            <p:sp>
              <p:nvSpPr>
                <p:cNvPr id="37929" name="Rectangle 66"/>
                <p:cNvSpPr>
                  <a:spLocks noChangeArrowheads="1"/>
                </p:cNvSpPr>
                <p:nvPr/>
              </p:nvSpPr>
              <p:spPr bwMode="auto">
                <a:xfrm>
                  <a:off x="383" y="1997"/>
                  <a:ext cx="359" cy="64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tIns="360000" anchor="ctr"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9pPr>
                </a:lstStyle>
                <a:p>
                  <a:pPr eaLnBrk="1" hangingPunct="1"/>
                  <a:endParaRPr lang="it-IT" altLang="it-IT"/>
                </a:p>
              </p:txBody>
            </p:sp>
          </p:grpSp>
          <p:grpSp>
            <p:nvGrpSpPr>
              <p:cNvPr id="37916" name="Group 69"/>
              <p:cNvGrpSpPr>
                <a:grpSpLocks/>
              </p:cNvGrpSpPr>
              <p:nvPr/>
            </p:nvGrpSpPr>
            <p:grpSpPr bwMode="auto">
              <a:xfrm>
                <a:off x="742" y="1997"/>
                <a:ext cx="359" cy="643"/>
                <a:chOff x="742" y="1997"/>
                <a:chExt cx="359" cy="643"/>
              </a:xfrm>
            </p:grpSpPr>
            <p:sp>
              <p:nvSpPr>
                <p:cNvPr id="37926" name="Rectangle 24"/>
                <p:cNvSpPr>
                  <a:spLocks noChangeArrowheads="1"/>
                </p:cNvSpPr>
                <p:nvPr/>
              </p:nvSpPr>
              <p:spPr bwMode="auto">
                <a:xfrm>
                  <a:off x="770" y="1997"/>
                  <a:ext cx="303" cy="64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tIns="360000" anchor="ctr"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9pPr>
                </a:lstStyle>
                <a:p>
                  <a:r>
                    <a:rPr lang="en-GB" altLang="it-IT" sz="2000" b="1">
                      <a:latin typeface="Arial" charset="0"/>
                      <a:cs typeface="Times New Roman" pitchFamily="18" charset="0"/>
                    </a:rPr>
                    <a:t>175</a:t>
                  </a:r>
                </a:p>
                <a:p>
                  <a:endParaRPr lang="en-GB" altLang="it-IT" sz="2000" b="1">
                    <a:latin typeface="Arial" charset="0"/>
                  </a:endParaRPr>
                </a:p>
              </p:txBody>
            </p:sp>
            <p:sp>
              <p:nvSpPr>
                <p:cNvPr id="37927" name="Rectangle 68"/>
                <p:cNvSpPr>
                  <a:spLocks noChangeArrowheads="1"/>
                </p:cNvSpPr>
                <p:nvPr/>
              </p:nvSpPr>
              <p:spPr bwMode="auto">
                <a:xfrm>
                  <a:off x="742" y="1997"/>
                  <a:ext cx="359" cy="64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tIns="360000" anchor="ctr"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9pPr>
                </a:lstStyle>
                <a:p>
                  <a:pPr eaLnBrk="1" hangingPunct="1"/>
                  <a:endParaRPr lang="it-IT" altLang="it-IT"/>
                </a:p>
              </p:txBody>
            </p:sp>
          </p:grpSp>
          <p:grpSp>
            <p:nvGrpSpPr>
              <p:cNvPr id="37917" name="Group 71"/>
              <p:cNvGrpSpPr>
                <a:grpSpLocks/>
              </p:cNvGrpSpPr>
              <p:nvPr/>
            </p:nvGrpSpPr>
            <p:grpSpPr bwMode="auto">
              <a:xfrm>
                <a:off x="1101" y="1997"/>
                <a:ext cx="359" cy="643"/>
                <a:chOff x="1101" y="1997"/>
                <a:chExt cx="359" cy="643"/>
              </a:xfrm>
            </p:grpSpPr>
            <p:sp>
              <p:nvSpPr>
                <p:cNvPr id="37924" name="Rectangle 25"/>
                <p:cNvSpPr>
                  <a:spLocks noChangeArrowheads="1"/>
                </p:cNvSpPr>
                <p:nvPr/>
              </p:nvSpPr>
              <p:spPr bwMode="auto">
                <a:xfrm>
                  <a:off x="1129" y="1997"/>
                  <a:ext cx="303" cy="64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tIns="360000" anchor="ctr"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9pPr>
                </a:lstStyle>
                <a:p>
                  <a:r>
                    <a:rPr lang="en-GB" altLang="it-IT" sz="2000" b="1">
                      <a:latin typeface="Arial" charset="0"/>
                      <a:cs typeface="Times New Roman" pitchFamily="18" charset="0"/>
                    </a:rPr>
                    <a:t>155</a:t>
                  </a:r>
                </a:p>
                <a:p>
                  <a:endParaRPr lang="en-GB" altLang="it-IT" sz="2000" b="1">
                    <a:latin typeface="Arial" charset="0"/>
                  </a:endParaRPr>
                </a:p>
              </p:txBody>
            </p:sp>
            <p:sp>
              <p:nvSpPr>
                <p:cNvPr id="37925" name="Rectangle 70"/>
                <p:cNvSpPr>
                  <a:spLocks noChangeArrowheads="1"/>
                </p:cNvSpPr>
                <p:nvPr/>
              </p:nvSpPr>
              <p:spPr bwMode="auto">
                <a:xfrm>
                  <a:off x="1101" y="1997"/>
                  <a:ext cx="359" cy="64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tIns="360000" anchor="ctr"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9pPr>
                </a:lstStyle>
                <a:p>
                  <a:pPr eaLnBrk="1" hangingPunct="1"/>
                  <a:endParaRPr lang="it-IT" altLang="it-IT"/>
                </a:p>
              </p:txBody>
            </p:sp>
          </p:grpSp>
          <p:grpSp>
            <p:nvGrpSpPr>
              <p:cNvPr id="37918" name="Group 73"/>
              <p:cNvGrpSpPr>
                <a:grpSpLocks/>
              </p:cNvGrpSpPr>
              <p:nvPr/>
            </p:nvGrpSpPr>
            <p:grpSpPr bwMode="auto">
              <a:xfrm>
                <a:off x="1460" y="1997"/>
                <a:ext cx="359" cy="643"/>
                <a:chOff x="1460" y="1997"/>
                <a:chExt cx="359" cy="643"/>
              </a:xfrm>
            </p:grpSpPr>
            <p:sp>
              <p:nvSpPr>
                <p:cNvPr id="37922" name="Rectangle 26"/>
                <p:cNvSpPr>
                  <a:spLocks noChangeArrowheads="1"/>
                </p:cNvSpPr>
                <p:nvPr/>
              </p:nvSpPr>
              <p:spPr bwMode="auto">
                <a:xfrm>
                  <a:off x="1488" y="1997"/>
                  <a:ext cx="303" cy="64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tIns="360000" anchor="ctr"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9pPr>
                </a:lstStyle>
                <a:p>
                  <a:r>
                    <a:rPr lang="en-GB" altLang="it-IT" sz="2000" b="1">
                      <a:latin typeface="Arial" charset="0"/>
                      <a:cs typeface="Times New Roman" pitchFamily="18" charset="0"/>
                    </a:rPr>
                    <a:t>135</a:t>
                  </a:r>
                </a:p>
                <a:p>
                  <a:endParaRPr lang="en-GB" altLang="it-IT" sz="2000" b="1">
                    <a:latin typeface="Arial" charset="0"/>
                  </a:endParaRPr>
                </a:p>
              </p:txBody>
            </p:sp>
            <p:sp>
              <p:nvSpPr>
                <p:cNvPr id="37923" name="Rectangle 72"/>
                <p:cNvSpPr>
                  <a:spLocks noChangeArrowheads="1"/>
                </p:cNvSpPr>
                <p:nvPr/>
              </p:nvSpPr>
              <p:spPr bwMode="auto">
                <a:xfrm>
                  <a:off x="1460" y="1997"/>
                  <a:ext cx="359" cy="64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tIns="360000" anchor="ctr"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9pPr>
                </a:lstStyle>
                <a:p>
                  <a:pPr eaLnBrk="1" hangingPunct="1"/>
                  <a:endParaRPr lang="it-IT" altLang="it-IT"/>
                </a:p>
              </p:txBody>
            </p:sp>
          </p:grpSp>
          <p:grpSp>
            <p:nvGrpSpPr>
              <p:cNvPr id="37919" name="Group 75"/>
              <p:cNvGrpSpPr>
                <a:grpSpLocks/>
              </p:cNvGrpSpPr>
              <p:nvPr/>
            </p:nvGrpSpPr>
            <p:grpSpPr bwMode="auto">
              <a:xfrm>
                <a:off x="1819" y="1997"/>
                <a:ext cx="359" cy="643"/>
                <a:chOff x="1819" y="1997"/>
                <a:chExt cx="359" cy="643"/>
              </a:xfrm>
            </p:grpSpPr>
            <p:sp>
              <p:nvSpPr>
                <p:cNvPr id="37920" name="Rectangle 27"/>
                <p:cNvSpPr>
                  <a:spLocks noChangeArrowheads="1"/>
                </p:cNvSpPr>
                <p:nvPr/>
              </p:nvSpPr>
              <p:spPr bwMode="auto">
                <a:xfrm>
                  <a:off x="1847" y="1997"/>
                  <a:ext cx="303" cy="64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tIns="360000" anchor="ctr"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9pPr>
                </a:lstStyle>
                <a:p>
                  <a:r>
                    <a:rPr lang="en-GB" altLang="it-IT" sz="2000" b="1">
                      <a:latin typeface="Arial" charset="0"/>
                      <a:cs typeface="Times New Roman" pitchFamily="18" charset="0"/>
                    </a:rPr>
                    <a:t>115</a:t>
                  </a:r>
                </a:p>
                <a:p>
                  <a:endParaRPr lang="en-GB" altLang="it-IT" sz="2000" b="1">
                    <a:latin typeface="Arial" charset="0"/>
                  </a:endParaRPr>
                </a:p>
              </p:txBody>
            </p:sp>
            <p:sp>
              <p:nvSpPr>
                <p:cNvPr id="37921" name="Rectangle 74"/>
                <p:cNvSpPr>
                  <a:spLocks noChangeArrowheads="1"/>
                </p:cNvSpPr>
                <p:nvPr/>
              </p:nvSpPr>
              <p:spPr bwMode="auto">
                <a:xfrm>
                  <a:off x="1819" y="1997"/>
                  <a:ext cx="359" cy="64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tIns="360000" anchor="ctr"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9pPr>
                </a:lstStyle>
                <a:p>
                  <a:pPr eaLnBrk="1" hangingPunct="1"/>
                  <a:endParaRPr lang="it-IT" altLang="it-IT"/>
                </a:p>
              </p:txBody>
            </p:sp>
          </p:grpSp>
        </p:grpSp>
        <p:sp>
          <p:nvSpPr>
            <p:cNvPr id="37895" name="Rectangle 77"/>
            <p:cNvSpPr>
              <a:spLocks noChangeArrowheads="1"/>
            </p:cNvSpPr>
            <p:nvPr/>
          </p:nvSpPr>
          <p:spPr bwMode="auto">
            <a:xfrm>
              <a:off x="-3" y="-3"/>
              <a:ext cx="2184" cy="2646"/>
            </a:xfrm>
            <a:prstGeom prst="rect">
              <a:avLst/>
            </a:prstGeom>
            <a:noFill/>
            <a:ln w="9525">
              <a:solidFill>
                <a:srgbClr val="A0A0A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tIns="360000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</p:grp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L'economia marginalista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6413893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98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98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98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98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875" grpId="0" build="p" autoUpdateAnimBg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A5637-FAB2-47F5-BC4A-04154AD80FBC}" type="slidenum">
              <a:rPr lang="it-IT" altLang="it-IT"/>
              <a:pPr/>
              <a:t>30</a:t>
            </a:fld>
            <a:endParaRPr lang="it-IT" altLang="it-IT"/>
          </a:p>
        </p:txBody>
      </p:sp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altLang="it-IT"/>
              <a:t>Variazione del reddito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53177" y="1720011"/>
            <a:ext cx="7213600" cy="2192338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it-IT" altLang="it-IT" sz="2400" dirty="0"/>
              <a:t>Passaggio da 1, 2, 3</a:t>
            </a:r>
          </a:p>
          <a:p>
            <a:pPr>
              <a:lnSpc>
                <a:spcPct val="90000"/>
              </a:lnSpc>
            </a:pPr>
            <a:r>
              <a:rPr lang="it-IT" altLang="it-IT" sz="2400" dirty="0"/>
              <a:t>Soddisfazioni </a:t>
            </a:r>
            <a:r>
              <a:rPr lang="it-IT" altLang="it-IT" sz="2400" b="1" dirty="0"/>
              <a:t>U</a:t>
            </a:r>
            <a:r>
              <a:rPr lang="it-IT" altLang="it-IT" sz="2400" b="1" baseline="30000" dirty="0"/>
              <a:t>1</a:t>
            </a:r>
            <a:r>
              <a:rPr lang="it-IT" altLang="it-IT" sz="2400" b="1" dirty="0"/>
              <a:t>, U</a:t>
            </a:r>
            <a:r>
              <a:rPr lang="it-IT" altLang="it-IT" sz="2400" b="1" baseline="30000" dirty="0"/>
              <a:t>2</a:t>
            </a:r>
            <a:r>
              <a:rPr lang="it-IT" altLang="it-IT" sz="2400" b="1" dirty="0"/>
              <a:t>, U</a:t>
            </a:r>
            <a:r>
              <a:rPr lang="it-IT" altLang="it-IT" sz="2400" b="1" baseline="30000" dirty="0"/>
              <a:t>3</a:t>
            </a:r>
            <a:endParaRPr lang="it-IT" altLang="it-IT" sz="2400" baseline="30000" dirty="0"/>
          </a:p>
          <a:p>
            <a:pPr>
              <a:lnSpc>
                <a:spcPct val="90000"/>
              </a:lnSpc>
            </a:pPr>
            <a:r>
              <a:rPr lang="it-IT" altLang="it-IT" sz="2400" dirty="0"/>
              <a:t>Panieri </a:t>
            </a:r>
            <a:r>
              <a:rPr lang="it-IT" altLang="it-IT" sz="2400" b="1" dirty="0"/>
              <a:t>a, b, c</a:t>
            </a:r>
          </a:p>
          <a:p>
            <a:pPr>
              <a:lnSpc>
                <a:spcPct val="90000"/>
              </a:lnSpc>
            </a:pPr>
            <a:r>
              <a:rPr lang="it-IT" altLang="it-IT" sz="2400" dirty="0"/>
              <a:t>Consumo </a:t>
            </a:r>
            <a:r>
              <a:rPr lang="it-IT" altLang="it-IT" sz="2400" b="1" dirty="0"/>
              <a:t>x</a:t>
            </a:r>
            <a:r>
              <a:rPr lang="it-IT" altLang="it-IT" sz="2400" b="1" baseline="30000" dirty="0"/>
              <a:t>1</a:t>
            </a:r>
            <a:r>
              <a:rPr lang="it-IT" altLang="it-IT" sz="2400" b="1" dirty="0"/>
              <a:t>, x</a:t>
            </a:r>
            <a:r>
              <a:rPr lang="it-IT" altLang="it-IT" sz="2400" b="1" baseline="30000" dirty="0"/>
              <a:t>2</a:t>
            </a:r>
            <a:r>
              <a:rPr lang="it-IT" altLang="it-IT" sz="2400" b="1" dirty="0"/>
              <a:t>, x</a:t>
            </a:r>
            <a:r>
              <a:rPr lang="it-IT" altLang="it-IT" sz="2400" b="1" baseline="30000" dirty="0"/>
              <a:t>3</a:t>
            </a:r>
            <a:endParaRPr lang="it-IT" altLang="it-IT" sz="2400" b="1" dirty="0"/>
          </a:p>
          <a:p>
            <a:pPr>
              <a:lnSpc>
                <a:spcPct val="90000"/>
              </a:lnSpc>
            </a:pPr>
            <a:r>
              <a:rPr lang="it-IT" altLang="it-IT" sz="2400" b="1" dirty="0"/>
              <a:t>Bene normale</a:t>
            </a:r>
            <a:endParaRPr lang="it-IT" altLang="it-IT" sz="2400" dirty="0"/>
          </a:p>
        </p:txBody>
      </p:sp>
      <p:graphicFrame>
        <p:nvGraphicFramePr>
          <p:cNvPr id="21508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85930804"/>
              </p:ext>
            </p:extLst>
          </p:nvPr>
        </p:nvGraphicFramePr>
        <p:xfrm>
          <a:off x="2187575" y="3912349"/>
          <a:ext cx="4619625" cy="2266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39" r:id="rId3" imgW="4619244" imgH="2267712" progId="Word.Picture.8">
                  <p:embed/>
                </p:oleObj>
              </mc:Choice>
              <mc:Fallback>
                <p:oleObj r:id="rId3" imgW="4619244" imgH="2267712" progId="Word.Picture.8">
                  <p:embed/>
                  <p:pic>
                    <p:nvPicPr>
                      <p:cNvPr id="21508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87575" y="3912349"/>
                        <a:ext cx="4619625" cy="22669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5089160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1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1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7" grpId="0" build="p" autoUpdateAnimBg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B0EDA-2F4C-4379-88C4-775F6A07E69E}" type="slidenum">
              <a:rPr lang="it-IT" altLang="it-IT"/>
              <a:pPr/>
              <a:t>31</a:t>
            </a:fld>
            <a:endParaRPr lang="it-IT" altLang="it-IT"/>
          </a:p>
        </p:txBody>
      </p:sp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altLang="it-IT"/>
              <a:t>Beni inferiori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96118" y="1758112"/>
            <a:ext cx="7529513" cy="2249488"/>
          </a:xfrm>
        </p:spPr>
        <p:txBody>
          <a:bodyPr/>
          <a:lstStyle/>
          <a:p>
            <a:r>
              <a:rPr lang="it-IT" altLang="it-IT" sz="2400" dirty="0"/>
              <a:t>Beni di scarsa qualità: al crescere del reddito diminuisce il consumo</a:t>
            </a:r>
          </a:p>
          <a:p>
            <a:r>
              <a:rPr lang="it-IT" altLang="it-IT" sz="2400" dirty="0"/>
              <a:t>Passaggio da 1 a 2</a:t>
            </a:r>
          </a:p>
          <a:p>
            <a:r>
              <a:rPr lang="it-IT" altLang="it-IT" sz="2400" dirty="0"/>
              <a:t>Passaggio da </a:t>
            </a:r>
            <a:r>
              <a:rPr lang="it-IT" altLang="it-IT" sz="2400" b="1" dirty="0"/>
              <a:t>U</a:t>
            </a:r>
            <a:r>
              <a:rPr lang="it-IT" altLang="it-IT" sz="2400" b="1" baseline="30000" dirty="0"/>
              <a:t>1</a:t>
            </a:r>
            <a:r>
              <a:rPr lang="it-IT" altLang="it-IT" sz="2400" b="1" dirty="0"/>
              <a:t> </a:t>
            </a:r>
            <a:r>
              <a:rPr lang="it-IT" altLang="it-IT" sz="2400" dirty="0"/>
              <a:t>a </a:t>
            </a:r>
            <a:r>
              <a:rPr lang="it-IT" altLang="it-IT" sz="2400" b="1" dirty="0"/>
              <a:t>U</a:t>
            </a:r>
            <a:r>
              <a:rPr lang="it-IT" altLang="it-IT" sz="2400" b="1" baseline="30000" dirty="0"/>
              <a:t>2</a:t>
            </a:r>
            <a:r>
              <a:rPr lang="it-IT" altLang="it-IT" sz="2400" dirty="0"/>
              <a:t> e da </a:t>
            </a:r>
            <a:r>
              <a:rPr lang="it-IT" altLang="it-IT" sz="2400" b="1" dirty="0"/>
              <a:t>a </a:t>
            </a:r>
            <a:r>
              <a:rPr lang="it-IT" altLang="it-IT" sz="2400" dirty="0" err="1"/>
              <a:t>a</a:t>
            </a:r>
            <a:r>
              <a:rPr lang="it-IT" altLang="it-IT" sz="2400" dirty="0"/>
              <a:t> </a:t>
            </a:r>
            <a:r>
              <a:rPr lang="it-IT" altLang="it-IT" sz="2400" b="1" dirty="0"/>
              <a:t>b</a:t>
            </a:r>
          </a:p>
          <a:p>
            <a:r>
              <a:rPr lang="it-IT" altLang="it-IT" sz="2400" b="1" dirty="0"/>
              <a:t>Diminuzione da x</a:t>
            </a:r>
            <a:r>
              <a:rPr lang="it-IT" altLang="it-IT" sz="2400" b="1" baseline="30000" dirty="0"/>
              <a:t>1</a:t>
            </a:r>
            <a:r>
              <a:rPr lang="it-IT" altLang="it-IT" sz="2400" b="1" dirty="0"/>
              <a:t> a x</a:t>
            </a:r>
            <a:r>
              <a:rPr lang="it-IT" altLang="it-IT" sz="2400" b="1" baseline="30000" dirty="0"/>
              <a:t>2</a:t>
            </a:r>
            <a:endParaRPr lang="it-IT" altLang="it-IT" sz="2400" dirty="0"/>
          </a:p>
        </p:txBody>
      </p:sp>
      <p:graphicFrame>
        <p:nvGraphicFramePr>
          <p:cNvPr id="23556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07244915"/>
              </p:ext>
            </p:extLst>
          </p:nvPr>
        </p:nvGraphicFramePr>
        <p:xfrm>
          <a:off x="2374165" y="4007600"/>
          <a:ext cx="4276725" cy="2257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63" r:id="rId3" imgW="4276344" imgH="2257044" progId="Word.Picture.8">
                  <p:embed/>
                </p:oleObj>
              </mc:Choice>
              <mc:Fallback>
                <p:oleObj r:id="rId3" imgW="4276344" imgH="2257044" progId="Word.Picture.8">
                  <p:embed/>
                  <p:pic>
                    <p:nvPicPr>
                      <p:cNvPr id="23556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74165" y="4007600"/>
                        <a:ext cx="4276725" cy="22574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0813475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5" grpId="0" build="p" autoUpdateAnimBg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D52A3-8EC8-404D-863B-F2C0CAEE5E73}" type="slidenum">
              <a:rPr lang="it-IT" altLang="it-IT"/>
              <a:pPr/>
              <a:t>32</a:t>
            </a:fld>
            <a:endParaRPr lang="it-IT" altLang="it-IT"/>
          </a:p>
        </p:txBody>
      </p:sp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altLang="it-IT"/>
              <a:t>Curve di Engel dei beni normali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44688"/>
            <a:ext cx="7772400" cy="2024062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90000"/>
              </a:lnSpc>
            </a:pPr>
            <a:r>
              <a:rPr lang="it-IT" altLang="it-IT" sz="2800"/>
              <a:t>Curve di Engel (reddito consumo di un bene)</a:t>
            </a:r>
          </a:p>
          <a:p>
            <a:pPr>
              <a:lnSpc>
                <a:spcPct val="90000"/>
              </a:lnSpc>
            </a:pPr>
            <a:r>
              <a:rPr lang="it-IT" altLang="it-IT" sz="2800"/>
              <a:t>Beni di prima necessità: aumento ad un tasso decrescente</a:t>
            </a:r>
          </a:p>
          <a:p>
            <a:pPr>
              <a:lnSpc>
                <a:spcPct val="90000"/>
              </a:lnSpc>
            </a:pPr>
            <a:r>
              <a:rPr lang="it-IT" altLang="it-IT" sz="2800"/>
              <a:t>Beni di lusso: aumento ad un tasso crescente</a:t>
            </a:r>
          </a:p>
          <a:p>
            <a:pPr>
              <a:lnSpc>
                <a:spcPct val="90000"/>
              </a:lnSpc>
            </a:pPr>
            <a:r>
              <a:rPr lang="it-IT" altLang="it-IT" sz="2800"/>
              <a:t>Beni inferiori: pendenza negativa</a:t>
            </a:r>
          </a:p>
        </p:txBody>
      </p:sp>
      <p:graphicFrame>
        <p:nvGraphicFramePr>
          <p:cNvPr id="24580" name="Object 4"/>
          <p:cNvGraphicFramePr>
            <a:graphicFrameLocks noChangeAspect="1"/>
          </p:cNvGraphicFramePr>
          <p:nvPr/>
        </p:nvGraphicFramePr>
        <p:xfrm>
          <a:off x="546100" y="4491038"/>
          <a:ext cx="4476750" cy="2143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92" r:id="rId3" imgW="4477512" imgH="2142744" progId="Word.Picture.8">
                  <p:embed/>
                </p:oleObj>
              </mc:Choice>
              <mc:Fallback>
                <p:oleObj r:id="rId3" imgW="4477512" imgH="2142744" progId="Word.Picture.8">
                  <p:embed/>
                  <p:pic>
                    <p:nvPicPr>
                      <p:cNvPr id="2458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6100" y="4491038"/>
                        <a:ext cx="4476750" cy="21431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583" name="Rectangle 7"/>
          <p:cNvSpPr>
            <a:spLocks noChangeArrowheads="1"/>
          </p:cNvSpPr>
          <p:nvPr/>
        </p:nvSpPr>
        <p:spPr bwMode="auto">
          <a:xfrm>
            <a:off x="2767013" y="243363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CC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it-IT"/>
          </a:p>
        </p:txBody>
      </p:sp>
      <p:graphicFrame>
        <p:nvGraphicFramePr>
          <p:cNvPr id="24582" name="Object 6"/>
          <p:cNvGraphicFramePr>
            <a:graphicFrameLocks noChangeAspect="1"/>
          </p:cNvGraphicFramePr>
          <p:nvPr/>
        </p:nvGraphicFramePr>
        <p:xfrm>
          <a:off x="4749800" y="4441825"/>
          <a:ext cx="3819525" cy="2033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93" r:id="rId5" imgW="4515612" imgH="2496312" progId="Word.Picture.8">
                  <p:embed/>
                </p:oleObj>
              </mc:Choice>
              <mc:Fallback>
                <p:oleObj r:id="rId5" imgW="4515612" imgH="2496312" progId="Word.Picture.8">
                  <p:embed/>
                  <p:pic>
                    <p:nvPicPr>
                      <p:cNvPr id="24582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49800" y="4441825"/>
                        <a:ext cx="3819525" cy="20335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1311237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45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45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9" grpId="0" build="p" autoUpdateAnimBg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DAF91-8262-4F15-8BA7-CD6119709A05}" type="slidenum">
              <a:rPr lang="it-IT" altLang="it-IT"/>
              <a:pPr/>
              <a:t>33</a:t>
            </a:fld>
            <a:endParaRPr lang="it-IT" altLang="it-IT"/>
          </a:p>
        </p:txBody>
      </p:sp>
      <p:sp>
        <p:nvSpPr>
          <p:cNvPr id="16391" name="Rectangle 7"/>
          <p:cNvSpPr>
            <a:spLocks noGrp="1" noChangeArrowheads="1"/>
          </p:cNvSpPr>
          <p:nvPr>
            <p:ph type="title"/>
          </p:nvPr>
        </p:nvSpPr>
        <p:spPr>
          <a:xfrm>
            <a:off x="455613" y="1063641"/>
            <a:ext cx="8229600" cy="557946"/>
          </a:xfrm>
        </p:spPr>
        <p:txBody>
          <a:bodyPr>
            <a:normAutofit fontScale="90000"/>
          </a:bodyPr>
          <a:lstStyle/>
          <a:p>
            <a:r>
              <a:rPr lang="it-IT" altLang="it-IT" dirty="0"/>
              <a:t>Effetto reddito ed effetto sostituzione</a:t>
            </a:r>
          </a:p>
        </p:txBody>
      </p:sp>
      <p:sp>
        <p:nvSpPr>
          <p:cNvPr id="16392" name="Rectangle 8"/>
          <p:cNvSpPr>
            <a:spLocks noGrp="1" noChangeArrowheads="1"/>
          </p:cNvSpPr>
          <p:nvPr>
            <p:ph type="body" idx="1"/>
          </p:nvPr>
        </p:nvSpPr>
        <p:spPr>
          <a:xfrm>
            <a:off x="4892675" y="1997075"/>
            <a:ext cx="3835400" cy="4114800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it-IT" altLang="it-IT" sz="2800"/>
              <a:t>Se varia il prezzo di un bene cambia la scelta del consumatore</a:t>
            </a:r>
          </a:p>
          <a:p>
            <a:pPr lvl="1">
              <a:lnSpc>
                <a:spcPct val="90000"/>
              </a:lnSpc>
            </a:pPr>
            <a:r>
              <a:rPr lang="it-IT" altLang="it-IT" sz="2400"/>
              <a:t>C’è l’effetto sostituzione (sono variati i rapporti di scambio</a:t>
            </a:r>
          </a:p>
          <a:p>
            <a:pPr lvl="1">
              <a:lnSpc>
                <a:spcPct val="90000"/>
              </a:lnSpc>
            </a:pPr>
            <a:r>
              <a:rPr lang="it-IT" altLang="it-IT" sz="2400"/>
              <a:t>C’è l’effetto reddito (a parità di reddito </a:t>
            </a:r>
            <a:r>
              <a:rPr lang="it-IT" altLang="it-IT" sz="2400" b="1"/>
              <a:t>nominale </a:t>
            </a:r>
            <a:r>
              <a:rPr lang="it-IT" altLang="it-IT" sz="2400"/>
              <a:t>è variato il reddito</a:t>
            </a:r>
            <a:r>
              <a:rPr lang="it-IT" altLang="it-IT" sz="2400" b="1"/>
              <a:t> reale</a:t>
            </a:r>
          </a:p>
        </p:txBody>
      </p:sp>
      <p:sp>
        <p:nvSpPr>
          <p:cNvPr id="16393" name="Text Box 9"/>
          <p:cNvSpPr txBox="1">
            <a:spLocks noChangeArrowheads="1"/>
          </p:cNvSpPr>
          <p:nvPr/>
        </p:nvSpPr>
        <p:spPr bwMode="auto">
          <a:xfrm>
            <a:off x="815975" y="4303713"/>
            <a:ext cx="4254500" cy="1930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it-IT" altLang="it-IT" sz="2000" b="0">
                <a:solidFill>
                  <a:schemeClr val="tx1"/>
                </a:solidFill>
                <a:effectLst/>
              </a:rPr>
              <a:t>Nel grafico il prezzo del cibo diminuisce. La retta di bilancio ruota verso l’alto Il consumatore raggiunge la nuova curva di indifferenza U</a:t>
            </a:r>
            <a:r>
              <a:rPr lang="it-IT" altLang="it-IT" sz="2000" b="0" baseline="30000">
                <a:solidFill>
                  <a:schemeClr val="tx1"/>
                </a:solidFill>
                <a:effectLst/>
              </a:rPr>
              <a:t>2</a:t>
            </a:r>
            <a:r>
              <a:rPr lang="it-IT" altLang="it-IT" sz="2000" b="0" baseline="-25000">
                <a:solidFill>
                  <a:schemeClr val="tx1"/>
                </a:solidFill>
                <a:effectLst/>
              </a:rPr>
              <a:t> </a:t>
            </a:r>
            <a:r>
              <a:rPr lang="it-IT" altLang="it-IT" sz="2000" b="0">
                <a:solidFill>
                  <a:schemeClr val="tx1"/>
                </a:solidFill>
                <a:effectLst/>
              </a:rPr>
              <a:t>più alta, aumentando il consumo di cibo e di vestiario</a:t>
            </a:r>
          </a:p>
        </p:txBody>
      </p:sp>
      <p:graphicFrame>
        <p:nvGraphicFramePr>
          <p:cNvPr id="16412" name="Object 2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09989242"/>
              </p:ext>
            </p:extLst>
          </p:nvPr>
        </p:nvGraphicFramePr>
        <p:xfrm>
          <a:off x="455613" y="1621587"/>
          <a:ext cx="4578350" cy="2860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11" r:id="rId3" imgW="3857244" imgH="2409444" progId="Word.Picture.8">
                  <p:embed/>
                </p:oleObj>
              </mc:Choice>
              <mc:Fallback>
                <p:oleObj r:id="rId3" imgW="3857244" imgH="2409444" progId="Word.Picture.8">
                  <p:embed/>
                  <p:pic>
                    <p:nvPicPr>
                      <p:cNvPr id="16412" name="Object 2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5613" y="1621587"/>
                        <a:ext cx="4578350" cy="28606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8130557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4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4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3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3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3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3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39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39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63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63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92" grpId="0" build="p" bldLvl="2" autoUpdateAnimBg="0"/>
      <p:bldP spid="16393" grpId="0" animBg="1" autoUpdateAnimBg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9CA14-4758-4ED0-BD35-B20B70E44DA2}" type="slidenum">
              <a:rPr lang="it-IT" altLang="it-IT"/>
              <a:pPr/>
              <a:t>34</a:t>
            </a:fld>
            <a:endParaRPr lang="it-IT" altLang="it-IT"/>
          </a:p>
        </p:txBody>
      </p:sp>
      <p:sp>
        <p:nvSpPr>
          <p:cNvPr id="17416" name="Rectangle 8"/>
          <p:cNvSpPr>
            <a:spLocks noGrp="1" noChangeArrowheads="1"/>
          </p:cNvSpPr>
          <p:nvPr>
            <p:ph type="title"/>
          </p:nvPr>
        </p:nvSpPr>
        <p:spPr>
          <a:xfrm>
            <a:off x="647700" y="666750"/>
            <a:ext cx="7772400" cy="1143000"/>
          </a:xfrm>
        </p:spPr>
        <p:txBody>
          <a:bodyPr/>
          <a:lstStyle/>
          <a:p>
            <a:r>
              <a:rPr lang="it-IT" altLang="it-IT"/>
              <a:t>Effetto reddito</a:t>
            </a:r>
          </a:p>
        </p:txBody>
      </p:sp>
      <p:sp>
        <p:nvSpPr>
          <p:cNvPr id="17417" name="Rectangle 9"/>
          <p:cNvSpPr>
            <a:spLocks noGrp="1" noChangeArrowheads="1"/>
          </p:cNvSpPr>
          <p:nvPr>
            <p:ph type="body" idx="1"/>
          </p:nvPr>
        </p:nvSpPr>
        <p:spPr>
          <a:xfrm>
            <a:off x="5716588" y="1828800"/>
            <a:ext cx="2901950" cy="4600575"/>
          </a:xfrm>
        </p:spPr>
        <p:txBody>
          <a:bodyPr>
            <a:normAutofit fontScale="92500"/>
          </a:bodyPr>
          <a:lstStyle/>
          <a:p>
            <a:r>
              <a:rPr lang="it-IT" altLang="it-IT" sz="2400"/>
              <a:t>Quale sarebbe stata la scelta del consumatore  se il suo reddito fosse aumentato fino a permettergli di raggiungere la curva di indifferenza U</a:t>
            </a:r>
            <a:r>
              <a:rPr lang="it-IT" altLang="it-IT" sz="2400" baseline="30000"/>
              <a:t>2</a:t>
            </a:r>
            <a:r>
              <a:rPr lang="it-IT" altLang="it-IT" sz="2400" baseline="-25000"/>
              <a:t> </a:t>
            </a:r>
            <a:r>
              <a:rPr lang="it-IT" altLang="it-IT" sz="2400"/>
              <a:t>ma il rapporto tra i prezzi fosse rimasto invariato?</a:t>
            </a:r>
          </a:p>
        </p:txBody>
      </p:sp>
      <p:sp>
        <p:nvSpPr>
          <p:cNvPr id="17432" name="Text Box 24"/>
          <p:cNvSpPr txBox="1">
            <a:spLocks noChangeArrowheads="1"/>
          </p:cNvSpPr>
          <p:nvPr/>
        </p:nvSpPr>
        <p:spPr bwMode="auto">
          <a:xfrm>
            <a:off x="779462" y="4324902"/>
            <a:ext cx="4535487" cy="1930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it-IT" altLang="it-IT" sz="2000" b="0">
                <a:solidFill>
                  <a:schemeClr val="tx1"/>
                </a:solidFill>
                <a:effectLst/>
              </a:rPr>
              <a:t>Nel grafico è rappresentata la scelta del consumatore se il reddito fosse aumentato permettendo di raggiungere U</a:t>
            </a:r>
            <a:r>
              <a:rPr lang="it-IT" altLang="it-IT" sz="2000" b="0" baseline="30000">
                <a:solidFill>
                  <a:schemeClr val="tx1"/>
                </a:solidFill>
                <a:effectLst/>
              </a:rPr>
              <a:t>2</a:t>
            </a:r>
            <a:r>
              <a:rPr lang="it-IT" altLang="it-IT" sz="2000" b="0">
                <a:solidFill>
                  <a:schemeClr val="tx1"/>
                </a:solidFill>
                <a:effectLst/>
              </a:rPr>
              <a:t>, ma il rapporto tra i prezzi fosse rimasto invariato. Abbiamo </a:t>
            </a:r>
            <a:r>
              <a:rPr lang="it-IT" altLang="it-IT" sz="2000">
                <a:solidFill>
                  <a:schemeClr val="tx1"/>
                </a:solidFill>
                <a:effectLst/>
              </a:rPr>
              <a:t>l’effetto reddito da </a:t>
            </a:r>
            <a:r>
              <a:rPr lang="it-IT" altLang="it-IT" sz="2000" i="1">
                <a:solidFill>
                  <a:schemeClr val="tx1"/>
                </a:solidFill>
                <a:effectLst/>
              </a:rPr>
              <a:t>x</a:t>
            </a:r>
            <a:r>
              <a:rPr lang="it-IT" altLang="it-IT" sz="2000" baseline="30000">
                <a:solidFill>
                  <a:schemeClr val="tx1"/>
                </a:solidFill>
                <a:effectLst/>
              </a:rPr>
              <a:t>1 </a:t>
            </a:r>
            <a:r>
              <a:rPr lang="it-IT" altLang="it-IT" sz="2000">
                <a:solidFill>
                  <a:schemeClr val="tx1"/>
                </a:solidFill>
                <a:effectLst/>
              </a:rPr>
              <a:t>a </a:t>
            </a:r>
            <a:r>
              <a:rPr lang="it-IT" altLang="it-IT" sz="2000" i="1">
                <a:solidFill>
                  <a:schemeClr val="tx1"/>
                </a:solidFill>
                <a:effectLst/>
              </a:rPr>
              <a:t>x</a:t>
            </a:r>
            <a:r>
              <a:rPr lang="it-IT" altLang="it-IT" sz="2000" baseline="30000">
                <a:solidFill>
                  <a:schemeClr val="tx1"/>
                </a:solidFill>
                <a:effectLst/>
              </a:rPr>
              <a:t>r</a:t>
            </a:r>
            <a:endParaRPr lang="it-IT" altLang="it-IT" sz="2000">
              <a:solidFill>
                <a:schemeClr val="tx1"/>
              </a:solidFill>
              <a:effectLst/>
            </a:endParaRPr>
          </a:p>
        </p:txBody>
      </p:sp>
      <p:graphicFrame>
        <p:nvGraphicFramePr>
          <p:cNvPr id="17434" name="Object 2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65277840"/>
              </p:ext>
            </p:extLst>
          </p:nvPr>
        </p:nvGraphicFramePr>
        <p:xfrm>
          <a:off x="779462" y="1667343"/>
          <a:ext cx="4319587" cy="2894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35" r:id="rId3" imgW="3810000" imgH="2552700" progId="Word.Picture.8">
                  <p:embed/>
                </p:oleObj>
              </mc:Choice>
              <mc:Fallback>
                <p:oleObj r:id="rId3" imgW="3810000" imgH="2552700" progId="Word.Picture.8">
                  <p:embed/>
                  <p:pic>
                    <p:nvPicPr>
                      <p:cNvPr id="17434" name="Object 2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79462" y="1667343"/>
                        <a:ext cx="4319587" cy="28940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3362673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4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4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4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4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7" grpId="0" build="p" autoUpdateAnimBg="0"/>
      <p:bldP spid="17432" grpId="0" animBg="1" autoUpdateAnimBg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7A2E1-71CF-42AF-BED7-ECE3BD115C3B}" type="slidenum">
              <a:rPr lang="it-IT" altLang="it-IT"/>
              <a:pPr/>
              <a:t>35</a:t>
            </a:fld>
            <a:endParaRPr lang="it-IT" altLang="it-IT"/>
          </a:p>
        </p:txBody>
      </p:sp>
      <p:sp>
        <p:nvSpPr>
          <p:cNvPr id="18437" name="Rectangle 5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altLang="it-IT"/>
              <a:t>Risultato finale</a:t>
            </a:r>
          </a:p>
        </p:txBody>
      </p:sp>
      <p:sp>
        <p:nvSpPr>
          <p:cNvPr id="18438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5835650" y="1981200"/>
            <a:ext cx="2851150" cy="4114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it-IT" altLang="it-IT" sz="2400" dirty="0"/>
              <a:t>Sovrapponendo i due grafici si ottiene la distinzione tra effetto reddito ed effetto sostituzione</a:t>
            </a:r>
          </a:p>
          <a:p>
            <a:pPr lvl="1">
              <a:lnSpc>
                <a:spcPct val="90000"/>
              </a:lnSpc>
            </a:pPr>
            <a:r>
              <a:rPr lang="it-IT" altLang="it-IT" sz="2000" dirty="0"/>
              <a:t>L’effetto sostituzione è l’effetto totale meno l’effetto reddito</a:t>
            </a:r>
          </a:p>
        </p:txBody>
      </p:sp>
      <p:sp>
        <p:nvSpPr>
          <p:cNvPr id="18465" name="Text Box 33"/>
          <p:cNvSpPr txBox="1">
            <a:spLocks noChangeArrowheads="1"/>
          </p:cNvSpPr>
          <p:nvPr/>
        </p:nvSpPr>
        <p:spPr bwMode="auto">
          <a:xfrm>
            <a:off x="759100" y="4899025"/>
            <a:ext cx="4962525" cy="11969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CC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it-IT" altLang="it-IT" sz="2400" b="0" dirty="0">
                <a:solidFill>
                  <a:schemeClr val="tx1"/>
                </a:solidFill>
                <a:effectLst/>
              </a:rPr>
              <a:t>Effetto reddito= da </a:t>
            </a:r>
            <a:r>
              <a:rPr lang="it-IT" altLang="it-IT" sz="2400" i="1" dirty="0">
                <a:solidFill>
                  <a:schemeClr val="tx1"/>
                </a:solidFill>
                <a:effectLst/>
              </a:rPr>
              <a:t>x</a:t>
            </a:r>
            <a:r>
              <a:rPr lang="it-IT" altLang="it-IT" sz="2400" baseline="30000" dirty="0">
                <a:solidFill>
                  <a:schemeClr val="tx1"/>
                </a:solidFill>
                <a:effectLst/>
              </a:rPr>
              <a:t>1</a:t>
            </a:r>
            <a:r>
              <a:rPr lang="it-IT" altLang="it-IT" sz="2400" b="0" dirty="0">
                <a:solidFill>
                  <a:schemeClr val="tx1"/>
                </a:solidFill>
                <a:effectLst/>
              </a:rPr>
              <a:t> a </a:t>
            </a:r>
            <a:r>
              <a:rPr lang="it-IT" altLang="it-IT" sz="2400" i="1" dirty="0" err="1">
                <a:solidFill>
                  <a:schemeClr val="tx1"/>
                </a:solidFill>
                <a:effectLst/>
              </a:rPr>
              <a:t>x</a:t>
            </a:r>
            <a:r>
              <a:rPr lang="it-IT" altLang="it-IT" sz="2400" i="1" baseline="30000" dirty="0" err="1">
                <a:solidFill>
                  <a:schemeClr val="tx1"/>
                </a:solidFill>
                <a:effectLst/>
              </a:rPr>
              <a:t>r</a:t>
            </a:r>
            <a:r>
              <a:rPr lang="it-IT" altLang="it-IT" sz="2400" b="0" dirty="0">
                <a:solidFill>
                  <a:schemeClr val="tx1"/>
                </a:solidFill>
                <a:effectLst/>
              </a:rPr>
              <a:t>. </a:t>
            </a:r>
          </a:p>
          <a:p>
            <a:pPr algn="l"/>
            <a:r>
              <a:rPr lang="it-IT" altLang="it-IT" sz="2400" b="0" dirty="0">
                <a:solidFill>
                  <a:schemeClr val="tx1"/>
                </a:solidFill>
                <a:effectLst/>
              </a:rPr>
              <a:t>Effetto sostituzione= da </a:t>
            </a:r>
            <a:r>
              <a:rPr lang="it-IT" altLang="it-IT" sz="2400" i="1" dirty="0" err="1">
                <a:solidFill>
                  <a:schemeClr val="tx1"/>
                </a:solidFill>
                <a:effectLst/>
              </a:rPr>
              <a:t>x</a:t>
            </a:r>
            <a:r>
              <a:rPr lang="it-IT" altLang="it-IT" sz="2400" i="1" baseline="30000" dirty="0" err="1">
                <a:solidFill>
                  <a:schemeClr val="tx1"/>
                </a:solidFill>
                <a:effectLst/>
              </a:rPr>
              <a:t>r</a:t>
            </a:r>
            <a:r>
              <a:rPr lang="it-IT" altLang="it-IT" sz="2400" b="0" dirty="0">
                <a:solidFill>
                  <a:schemeClr val="tx1"/>
                </a:solidFill>
                <a:effectLst/>
              </a:rPr>
              <a:t> a </a:t>
            </a:r>
            <a:r>
              <a:rPr lang="it-IT" altLang="it-IT" sz="2400" i="1" dirty="0">
                <a:solidFill>
                  <a:schemeClr val="tx1"/>
                </a:solidFill>
                <a:effectLst/>
              </a:rPr>
              <a:t>x</a:t>
            </a:r>
            <a:r>
              <a:rPr lang="it-IT" altLang="it-IT" sz="2400" baseline="30000" dirty="0">
                <a:solidFill>
                  <a:schemeClr val="tx1"/>
                </a:solidFill>
                <a:effectLst/>
              </a:rPr>
              <a:t>2</a:t>
            </a:r>
            <a:endParaRPr lang="it-IT" altLang="it-IT" sz="2400" b="0" dirty="0">
              <a:solidFill>
                <a:schemeClr val="tx1"/>
              </a:solidFill>
              <a:effectLst/>
            </a:endParaRPr>
          </a:p>
          <a:p>
            <a:pPr algn="l"/>
            <a:r>
              <a:rPr lang="it-IT" altLang="it-IT" sz="2400" b="0" dirty="0">
                <a:solidFill>
                  <a:schemeClr val="tx1"/>
                </a:solidFill>
                <a:effectLst/>
              </a:rPr>
              <a:t>Effetto totale= da </a:t>
            </a:r>
            <a:r>
              <a:rPr lang="it-IT" altLang="it-IT" sz="2400" i="1" dirty="0">
                <a:solidFill>
                  <a:schemeClr val="tx1"/>
                </a:solidFill>
                <a:effectLst/>
              </a:rPr>
              <a:t>x</a:t>
            </a:r>
            <a:r>
              <a:rPr lang="it-IT" altLang="it-IT" sz="2400" baseline="30000" dirty="0">
                <a:solidFill>
                  <a:schemeClr val="tx1"/>
                </a:solidFill>
                <a:effectLst/>
              </a:rPr>
              <a:t>1</a:t>
            </a:r>
            <a:r>
              <a:rPr lang="it-IT" altLang="it-IT" sz="2400" b="0" dirty="0">
                <a:solidFill>
                  <a:schemeClr val="tx1"/>
                </a:solidFill>
                <a:effectLst/>
              </a:rPr>
              <a:t> a </a:t>
            </a:r>
            <a:r>
              <a:rPr lang="it-IT" altLang="it-IT" sz="2400" i="1" dirty="0">
                <a:solidFill>
                  <a:schemeClr val="tx1"/>
                </a:solidFill>
                <a:effectLst/>
              </a:rPr>
              <a:t>x</a:t>
            </a:r>
            <a:r>
              <a:rPr lang="it-IT" altLang="it-IT" sz="2400" baseline="30000" dirty="0">
                <a:solidFill>
                  <a:schemeClr val="tx1"/>
                </a:solidFill>
                <a:effectLst/>
              </a:rPr>
              <a:t>2</a:t>
            </a:r>
            <a:endParaRPr lang="it-IT" altLang="it-IT" sz="2400" b="0" dirty="0">
              <a:solidFill>
                <a:schemeClr val="tx1"/>
              </a:solidFill>
              <a:effectLst/>
            </a:endParaRPr>
          </a:p>
        </p:txBody>
      </p:sp>
      <p:grpSp>
        <p:nvGrpSpPr>
          <p:cNvPr id="2" name="Gruppo 1"/>
          <p:cNvGrpSpPr/>
          <p:nvPr/>
        </p:nvGrpSpPr>
        <p:grpSpPr>
          <a:xfrm>
            <a:off x="702744" y="1608932"/>
            <a:ext cx="4634707" cy="3090862"/>
            <a:chOff x="818356" y="1984376"/>
            <a:chExt cx="4634707" cy="3090862"/>
          </a:xfrm>
        </p:grpSpPr>
        <p:grpSp>
          <p:nvGrpSpPr>
            <p:cNvPr id="51242" name="Group 42"/>
            <p:cNvGrpSpPr>
              <a:grpSpLocks/>
            </p:cNvGrpSpPr>
            <p:nvPr/>
          </p:nvGrpSpPr>
          <p:grpSpPr bwMode="auto">
            <a:xfrm>
              <a:off x="1373188" y="2317750"/>
              <a:ext cx="4079875" cy="2757488"/>
              <a:chOff x="865" y="1460"/>
              <a:chExt cx="2570" cy="1737"/>
            </a:xfrm>
          </p:grpSpPr>
          <p:sp>
            <p:nvSpPr>
              <p:cNvPr id="51216" name="Text Box 16"/>
              <p:cNvSpPr txBox="1">
                <a:spLocks noChangeArrowheads="1"/>
              </p:cNvSpPr>
              <p:nvPr/>
            </p:nvSpPr>
            <p:spPr bwMode="auto">
              <a:xfrm>
                <a:off x="3108" y="2374"/>
                <a:ext cx="327" cy="1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CC99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pPr algn="l" eaLnBrk="0" hangingPunct="0"/>
                <a:r>
                  <a:rPr lang="it-IT" altLang="it-IT" sz="1200">
                    <a:solidFill>
                      <a:srgbClr val="FF0000"/>
                    </a:solidFill>
                    <a:effectLst/>
                  </a:rPr>
                  <a:t>U</a:t>
                </a:r>
                <a:r>
                  <a:rPr lang="it-IT" altLang="it-IT" sz="1200" b="0" baseline="30000">
                    <a:solidFill>
                      <a:srgbClr val="FF0000"/>
                    </a:solidFill>
                    <a:effectLst/>
                  </a:rPr>
                  <a:t>2</a:t>
                </a:r>
                <a:endParaRPr lang="it-IT" altLang="it-IT" sz="1200" b="0">
                  <a:solidFill>
                    <a:srgbClr val="FF0000"/>
                  </a:solidFill>
                  <a:effectLst/>
                </a:endParaRPr>
              </a:p>
            </p:txBody>
          </p:sp>
          <p:sp>
            <p:nvSpPr>
              <p:cNvPr id="51207" name="Line 7"/>
              <p:cNvSpPr>
                <a:spLocks noChangeShapeType="1"/>
              </p:cNvSpPr>
              <p:nvPr/>
            </p:nvSpPr>
            <p:spPr bwMode="auto">
              <a:xfrm>
                <a:off x="1082" y="1460"/>
                <a:ext cx="1398" cy="1355"/>
              </a:xfrm>
              <a:prstGeom prst="line">
                <a:avLst/>
              </a:prstGeom>
              <a:noFill/>
              <a:ln w="28575">
                <a:solidFill>
                  <a:srgbClr val="80008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1209" name="Freeform 9"/>
              <p:cNvSpPr>
                <a:spLocks/>
              </p:cNvSpPr>
              <p:nvPr/>
            </p:nvSpPr>
            <p:spPr bwMode="auto">
              <a:xfrm>
                <a:off x="1637" y="1687"/>
                <a:ext cx="1593" cy="921"/>
              </a:xfrm>
              <a:custGeom>
                <a:avLst/>
                <a:gdLst>
                  <a:gd name="T0" fmla="*/ 0 w 1717"/>
                  <a:gd name="T1" fmla="*/ 0 h 999"/>
                  <a:gd name="T2" fmla="*/ 47 w 1717"/>
                  <a:gd name="T3" fmla="*/ 259 h 999"/>
                  <a:gd name="T4" fmla="*/ 236 w 1717"/>
                  <a:gd name="T5" fmla="*/ 576 h 999"/>
                  <a:gd name="T6" fmla="*/ 682 w 1717"/>
                  <a:gd name="T7" fmla="*/ 835 h 999"/>
                  <a:gd name="T8" fmla="*/ 1305 w 1717"/>
                  <a:gd name="T9" fmla="*/ 964 h 999"/>
                  <a:gd name="T10" fmla="*/ 1717 w 1717"/>
                  <a:gd name="T11" fmla="*/ 999 h 9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717" h="999">
                    <a:moveTo>
                      <a:pt x="0" y="0"/>
                    </a:moveTo>
                    <a:cubicBezTo>
                      <a:pt x="4" y="81"/>
                      <a:pt x="8" y="163"/>
                      <a:pt x="47" y="259"/>
                    </a:cubicBezTo>
                    <a:cubicBezTo>
                      <a:pt x="86" y="355"/>
                      <a:pt x="130" y="480"/>
                      <a:pt x="236" y="576"/>
                    </a:cubicBezTo>
                    <a:cubicBezTo>
                      <a:pt x="342" y="672"/>
                      <a:pt x="504" y="770"/>
                      <a:pt x="682" y="835"/>
                    </a:cubicBezTo>
                    <a:cubicBezTo>
                      <a:pt x="860" y="900"/>
                      <a:pt x="1133" y="937"/>
                      <a:pt x="1305" y="964"/>
                    </a:cubicBezTo>
                    <a:cubicBezTo>
                      <a:pt x="1477" y="991"/>
                      <a:pt x="1597" y="995"/>
                      <a:pt x="1717" y="999"/>
                    </a:cubicBezTo>
                  </a:path>
                </a:pathLst>
              </a:custGeom>
              <a:noFill/>
              <a:ln w="28575" cmpd="sng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00CC99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1215" name="Line 15"/>
              <p:cNvSpPr>
                <a:spLocks noChangeShapeType="1"/>
              </p:cNvSpPr>
              <p:nvPr/>
            </p:nvSpPr>
            <p:spPr bwMode="auto">
              <a:xfrm>
                <a:off x="1820" y="2169"/>
                <a:ext cx="0" cy="64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lg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1224" name="Oval 24"/>
              <p:cNvSpPr>
                <a:spLocks noChangeArrowheads="1"/>
              </p:cNvSpPr>
              <p:nvPr/>
            </p:nvSpPr>
            <p:spPr bwMode="auto">
              <a:xfrm>
                <a:off x="1784" y="2134"/>
                <a:ext cx="68" cy="67"/>
              </a:xfrm>
              <a:prstGeom prst="ellipse">
                <a:avLst/>
              </a:prstGeom>
              <a:solidFill>
                <a:srgbClr val="008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1225" name="Text Box 25"/>
              <p:cNvSpPr txBox="1">
                <a:spLocks noChangeArrowheads="1"/>
              </p:cNvSpPr>
              <p:nvPr/>
            </p:nvSpPr>
            <p:spPr bwMode="auto">
              <a:xfrm>
                <a:off x="1688" y="1987"/>
                <a:ext cx="35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l" eaLnBrk="0" hangingPunct="0"/>
                <a:r>
                  <a:rPr lang="it-IT" altLang="it-IT" sz="1200">
                    <a:solidFill>
                      <a:srgbClr val="008000"/>
                    </a:solidFill>
                    <a:effectLst/>
                  </a:rPr>
                  <a:t>d</a:t>
                </a:r>
                <a:r>
                  <a:rPr lang="it-IT" altLang="it-IT" sz="1200" baseline="30000">
                    <a:solidFill>
                      <a:srgbClr val="008000"/>
                    </a:solidFill>
                    <a:effectLst/>
                  </a:rPr>
                  <a:t>rR</a:t>
                </a:r>
              </a:p>
            </p:txBody>
          </p:sp>
          <p:sp>
            <p:nvSpPr>
              <p:cNvPr id="51226" name="Text Box 26"/>
              <p:cNvSpPr txBox="1">
                <a:spLocks noChangeArrowheads="1"/>
              </p:cNvSpPr>
              <p:nvPr/>
            </p:nvSpPr>
            <p:spPr bwMode="auto">
              <a:xfrm>
                <a:off x="1694" y="2852"/>
                <a:ext cx="463" cy="17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CC99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pPr algn="l" eaLnBrk="0" hangingPunct="0"/>
                <a:r>
                  <a:rPr lang="it-IT" altLang="it-IT" sz="1200" b="0" i="1">
                    <a:solidFill>
                      <a:srgbClr val="000000"/>
                    </a:solidFill>
                    <a:effectLst/>
                  </a:rPr>
                  <a:t>x</a:t>
                </a:r>
                <a:r>
                  <a:rPr lang="it-IT" altLang="it-IT" sz="1200" b="0" baseline="30000">
                    <a:solidFill>
                      <a:srgbClr val="000000"/>
                    </a:solidFill>
                    <a:effectLst/>
                  </a:rPr>
                  <a:t>r</a:t>
                </a:r>
                <a:endParaRPr lang="it-IT" altLang="it-IT" sz="1200" b="0">
                  <a:solidFill>
                    <a:srgbClr val="000000"/>
                  </a:solidFill>
                  <a:effectLst/>
                </a:endParaRPr>
              </a:p>
            </p:txBody>
          </p:sp>
          <p:sp>
            <p:nvSpPr>
              <p:cNvPr id="51227" name="Text Box 27"/>
              <p:cNvSpPr txBox="1">
                <a:spLocks noChangeArrowheads="1"/>
              </p:cNvSpPr>
              <p:nvPr/>
            </p:nvSpPr>
            <p:spPr bwMode="auto">
              <a:xfrm>
                <a:off x="2387" y="2633"/>
                <a:ext cx="349" cy="26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00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l" eaLnBrk="0" hangingPunct="0"/>
                <a:r>
                  <a:rPr lang="it-IT" altLang="it-IT" sz="1200">
                    <a:solidFill>
                      <a:srgbClr val="800080"/>
                    </a:solidFill>
                    <a:effectLst/>
                  </a:rPr>
                  <a:t>1</a:t>
                </a:r>
                <a:r>
                  <a:rPr lang="it-IT" altLang="it-IT" sz="1200" baseline="30000">
                    <a:solidFill>
                      <a:srgbClr val="800080"/>
                    </a:solidFill>
                    <a:effectLst/>
                  </a:rPr>
                  <a:t>r</a:t>
                </a:r>
              </a:p>
            </p:txBody>
          </p:sp>
          <p:sp>
            <p:nvSpPr>
              <p:cNvPr id="51228" name="Line 28"/>
              <p:cNvSpPr>
                <a:spLocks noChangeShapeType="1"/>
              </p:cNvSpPr>
              <p:nvPr/>
            </p:nvSpPr>
            <p:spPr bwMode="auto">
              <a:xfrm flipV="1">
                <a:off x="1432" y="2840"/>
                <a:ext cx="316" cy="12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1229" name="Line 29"/>
              <p:cNvSpPr>
                <a:spLocks noChangeShapeType="1"/>
              </p:cNvSpPr>
              <p:nvPr/>
            </p:nvSpPr>
            <p:spPr bwMode="auto">
              <a:xfrm>
                <a:off x="1633" y="2808"/>
                <a:ext cx="187" cy="0"/>
              </a:xfrm>
              <a:prstGeom prst="line">
                <a:avLst/>
              </a:prstGeom>
              <a:noFill/>
              <a:ln w="57150">
                <a:solidFill>
                  <a:srgbClr val="E88A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1232" name="Text Box 32"/>
              <p:cNvSpPr txBox="1">
                <a:spLocks noChangeArrowheads="1"/>
              </p:cNvSpPr>
              <p:nvPr/>
            </p:nvSpPr>
            <p:spPr bwMode="auto">
              <a:xfrm>
                <a:off x="865" y="3019"/>
                <a:ext cx="797" cy="178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algn="l" eaLnBrk="0" hangingPunct="0"/>
                <a:r>
                  <a:rPr lang="it-IT" altLang="it-IT" sz="1000">
                    <a:solidFill>
                      <a:srgbClr val="E48800"/>
                    </a:solidFill>
                    <a:effectLst/>
                  </a:rPr>
                  <a:t>Effetto reddito</a:t>
                </a:r>
              </a:p>
            </p:txBody>
          </p:sp>
          <p:sp>
            <p:nvSpPr>
              <p:cNvPr id="51235" name="Line 35"/>
              <p:cNvSpPr>
                <a:spLocks noChangeShapeType="1"/>
              </p:cNvSpPr>
              <p:nvPr/>
            </p:nvSpPr>
            <p:spPr bwMode="auto">
              <a:xfrm>
                <a:off x="1820" y="2726"/>
                <a:ext cx="0" cy="157"/>
              </a:xfrm>
              <a:prstGeom prst="line">
                <a:avLst/>
              </a:prstGeom>
              <a:noFill/>
              <a:ln w="38100">
                <a:solidFill>
                  <a:srgbClr val="00008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</p:grpSp>
        <p:grpSp>
          <p:nvGrpSpPr>
            <p:cNvPr id="51240" name="Group 40"/>
            <p:cNvGrpSpPr>
              <a:grpSpLocks/>
            </p:cNvGrpSpPr>
            <p:nvPr/>
          </p:nvGrpSpPr>
          <p:grpSpPr bwMode="auto">
            <a:xfrm>
              <a:off x="818356" y="1984376"/>
              <a:ext cx="4598987" cy="2835275"/>
              <a:chOff x="497" y="1239"/>
              <a:chExt cx="2897" cy="1786"/>
            </a:xfrm>
          </p:grpSpPr>
          <p:sp>
            <p:nvSpPr>
              <p:cNvPr id="51238" name="Line 38"/>
              <p:cNvSpPr>
                <a:spLocks noChangeShapeType="1"/>
              </p:cNvSpPr>
              <p:nvPr/>
            </p:nvSpPr>
            <p:spPr bwMode="auto">
              <a:xfrm>
                <a:off x="1070" y="1758"/>
                <a:ext cx="1127" cy="1062"/>
              </a:xfrm>
              <a:prstGeom prst="line">
                <a:avLst/>
              </a:prstGeom>
              <a:noFill/>
              <a:ln w="28575">
                <a:solidFill>
                  <a:srgbClr val="000099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endParaRPr lang="it-IT"/>
              </a:p>
            </p:txBody>
          </p:sp>
          <p:sp>
            <p:nvSpPr>
              <p:cNvPr id="51204" name="Line 4"/>
              <p:cNvSpPr>
                <a:spLocks noChangeShapeType="1"/>
              </p:cNvSpPr>
              <p:nvPr/>
            </p:nvSpPr>
            <p:spPr bwMode="auto">
              <a:xfrm>
                <a:off x="1629" y="2277"/>
                <a:ext cx="0" cy="542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1205" name="Text Box 5"/>
              <p:cNvSpPr txBox="1">
                <a:spLocks noChangeArrowheads="1"/>
              </p:cNvSpPr>
              <p:nvPr/>
            </p:nvSpPr>
            <p:spPr bwMode="auto">
              <a:xfrm>
                <a:off x="497" y="1250"/>
                <a:ext cx="861" cy="17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CC99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pPr algn="l" eaLnBrk="0" hangingPunct="0"/>
                <a:r>
                  <a:rPr lang="it-IT" altLang="it-IT" sz="1200" b="0">
                    <a:solidFill>
                      <a:srgbClr val="000000"/>
                    </a:solidFill>
                    <a:effectLst/>
                  </a:rPr>
                  <a:t>Vestiario</a:t>
                </a:r>
              </a:p>
            </p:txBody>
          </p:sp>
          <p:sp>
            <p:nvSpPr>
              <p:cNvPr id="51206" name="Line 6"/>
              <p:cNvSpPr>
                <a:spLocks noChangeShapeType="1"/>
              </p:cNvSpPr>
              <p:nvPr/>
            </p:nvSpPr>
            <p:spPr bwMode="auto">
              <a:xfrm>
                <a:off x="1071" y="1239"/>
                <a:ext cx="0" cy="1580"/>
              </a:xfrm>
              <a:prstGeom prst="line">
                <a:avLst/>
              </a:prstGeom>
              <a:noFill/>
              <a:ln w="19050">
                <a:solidFill>
                  <a:srgbClr val="0066FF"/>
                </a:solidFill>
                <a:round/>
                <a:headEnd type="triangle" w="med" len="med"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1210" name="Freeform 10"/>
              <p:cNvSpPr>
                <a:spLocks/>
              </p:cNvSpPr>
              <p:nvPr/>
            </p:nvSpPr>
            <p:spPr bwMode="auto">
              <a:xfrm>
                <a:off x="1389" y="1736"/>
                <a:ext cx="1594" cy="922"/>
              </a:xfrm>
              <a:custGeom>
                <a:avLst/>
                <a:gdLst>
                  <a:gd name="T0" fmla="*/ 0 w 1717"/>
                  <a:gd name="T1" fmla="*/ 0 h 999"/>
                  <a:gd name="T2" fmla="*/ 47 w 1717"/>
                  <a:gd name="T3" fmla="*/ 259 h 999"/>
                  <a:gd name="T4" fmla="*/ 236 w 1717"/>
                  <a:gd name="T5" fmla="*/ 576 h 999"/>
                  <a:gd name="T6" fmla="*/ 682 w 1717"/>
                  <a:gd name="T7" fmla="*/ 835 h 999"/>
                  <a:gd name="T8" fmla="*/ 1305 w 1717"/>
                  <a:gd name="T9" fmla="*/ 964 h 999"/>
                  <a:gd name="T10" fmla="*/ 1717 w 1717"/>
                  <a:gd name="T11" fmla="*/ 999 h 9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717" h="999">
                    <a:moveTo>
                      <a:pt x="0" y="0"/>
                    </a:moveTo>
                    <a:cubicBezTo>
                      <a:pt x="4" y="81"/>
                      <a:pt x="8" y="163"/>
                      <a:pt x="47" y="259"/>
                    </a:cubicBezTo>
                    <a:cubicBezTo>
                      <a:pt x="86" y="355"/>
                      <a:pt x="130" y="480"/>
                      <a:pt x="236" y="576"/>
                    </a:cubicBezTo>
                    <a:cubicBezTo>
                      <a:pt x="342" y="672"/>
                      <a:pt x="504" y="770"/>
                      <a:pt x="682" y="835"/>
                    </a:cubicBezTo>
                    <a:cubicBezTo>
                      <a:pt x="860" y="900"/>
                      <a:pt x="1133" y="937"/>
                      <a:pt x="1305" y="964"/>
                    </a:cubicBezTo>
                    <a:cubicBezTo>
                      <a:pt x="1477" y="991"/>
                      <a:pt x="1597" y="995"/>
                      <a:pt x="1717" y="999"/>
                    </a:cubicBezTo>
                  </a:path>
                </a:pathLst>
              </a:custGeom>
              <a:noFill/>
              <a:ln w="28575" cmpd="sng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00CC99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1211" name="Text Box 11"/>
              <p:cNvSpPr txBox="1">
                <a:spLocks noChangeArrowheads="1"/>
              </p:cNvSpPr>
              <p:nvPr/>
            </p:nvSpPr>
            <p:spPr bwMode="auto">
              <a:xfrm>
                <a:off x="2991" y="2852"/>
                <a:ext cx="403" cy="17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CC99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pPr algn="l" eaLnBrk="0" hangingPunct="0"/>
                <a:r>
                  <a:rPr lang="it-IT" altLang="it-IT" sz="1200" b="0">
                    <a:solidFill>
                      <a:srgbClr val="000000"/>
                    </a:solidFill>
                    <a:effectLst/>
                  </a:rPr>
                  <a:t>Cibo</a:t>
                </a:r>
              </a:p>
            </p:txBody>
          </p:sp>
          <p:sp>
            <p:nvSpPr>
              <p:cNvPr id="51212" name="Text Box 12"/>
              <p:cNvSpPr txBox="1">
                <a:spLocks noChangeArrowheads="1"/>
              </p:cNvSpPr>
              <p:nvPr/>
            </p:nvSpPr>
            <p:spPr bwMode="auto">
              <a:xfrm>
                <a:off x="1501" y="2852"/>
                <a:ext cx="463" cy="17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CC99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pPr algn="l" eaLnBrk="0" hangingPunct="0"/>
                <a:r>
                  <a:rPr lang="it-IT" altLang="it-IT" sz="1200" b="0" i="1">
                    <a:solidFill>
                      <a:srgbClr val="000000"/>
                    </a:solidFill>
                    <a:effectLst/>
                  </a:rPr>
                  <a:t>x</a:t>
                </a:r>
                <a:r>
                  <a:rPr lang="it-IT" altLang="it-IT" sz="1200" b="0" baseline="30000">
                    <a:solidFill>
                      <a:srgbClr val="000000"/>
                    </a:solidFill>
                    <a:effectLst/>
                  </a:rPr>
                  <a:t>1</a:t>
                </a:r>
                <a:endParaRPr lang="it-IT" altLang="it-IT" sz="1200" b="0">
                  <a:solidFill>
                    <a:srgbClr val="000000"/>
                  </a:solidFill>
                  <a:effectLst/>
                </a:endParaRPr>
              </a:p>
            </p:txBody>
          </p:sp>
          <p:sp>
            <p:nvSpPr>
              <p:cNvPr id="51214" name="Text Box 14"/>
              <p:cNvSpPr txBox="1">
                <a:spLocks noChangeArrowheads="1"/>
              </p:cNvSpPr>
              <p:nvPr/>
            </p:nvSpPr>
            <p:spPr bwMode="auto">
              <a:xfrm>
                <a:off x="2964" y="2601"/>
                <a:ext cx="338" cy="17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CC99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pPr algn="l" eaLnBrk="0" hangingPunct="0"/>
                <a:r>
                  <a:rPr lang="it-IT" altLang="it-IT" sz="1200">
                    <a:solidFill>
                      <a:srgbClr val="FF0000"/>
                    </a:solidFill>
                    <a:effectLst/>
                  </a:rPr>
                  <a:t>U</a:t>
                </a:r>
                <a:r>
                  <a:rPr lang="it-IT" altLang="it-IT" sz="1200" baseline="30000">
                    <a:solidFill>
                      <a:srgbClr val="FF0000"/>
                    </a:solidFill>
                    <a:effectLst/>
                  </a:rPr>
                  <a:t>1</a:t>
                </a:r>
              </a:p>
            </p:txBody>
          </p:sp>
          <p:sp>
            <p:nvSpPr>
              <p:cNvPr id="51217" name="Text Box 17"/>
              <p:cNvSpPr txBox="1">
                <a:spLocks noChangeArrowheads="1"/>
              </p:cNvSpPr>
              <p:nvPr/>
            </p:nvSpPr>
            <p:spPr bwMode="auto">
              <a:xfrm>
                <a:off x="2114" y="2647"/>
                <a:ext cx="350" cy="26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00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l" eaLnBrk="0" hangingPunct="0"/>
                <a:r>
                  <a:rPr lang="it-IT" altLang="it-IT" sz="1200">
                    <a:solidFill>
                      <a:srgbClr val="800080"/>
                    </a:solidFill>
                    <a:effectLst/>
                  </a:rPr>
                  <a:t>1</a:t>
                </a:r>
              </a:p>
            </p:txBody>
          </p:sp>
          <p:sp>
            <p:nvSpPr>
              <p:cNvPr id="51219" name="Line 19"/>
              <p:cNvSpPr>
                <a:spLocks noChangeShapeType="1"/>
              </p:cNvSpPr>
              <p:nvPr/>
            </p:nvSpPr>
            <p:spPr bwMode="auto">
              <a:xfrm>
                <a:off x="1071" y="2819"/>
                <a:ext cx="2018" cy="0"/>
              </a:xfrm>
              <a:prstGeom prst="line">
                <a:avLst/>
              </a:prstGeom>
              <a:noFill/>
              <a:ln w="19050">
                <a:solidFill>
                  <a:srgbClr val="0066FF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1223" name="Text Box 23"/>
              <p:cNvSpPr txBox="1">
                <a:spLocks noChangeArrowheads="1"/>
              </p:cNvSpPr>
              <p:nvPr/>
            </p:nvSpPr>
            <p:spPr bwMode="auto">
              <a:xfrm>
                <a:off x="1468" y="2230"/>
                <a:ext cx="474" cy="3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l" eaLnBrk="0" hangingPunct="0"/>
                <a:r>
                  <a:rPr lang="it-IT" altLang="it-IT" sz="1200">
                    <a:solidFill>
                      <a:srgbClr val="008000"/>
                    </a:solidFill>
                    <a:effectLst/>
                  </a:rPr>
                  <a:t>a</a:t>
                </a:r>
              </a:p>
            </p:txBody>
          </p:sp>
          <p:sp>
            <p:nvSpPr>
              <p:cNvPr id="51230" name="Line 30"/>
              <p:cNvSpPr>
                <a:spLocks noChangeShapeType="1"/>
              </p:cNvSpPr>
              <p:nvPr/>
            </p:nvSpPr>
            <p:spPr bwMode="auto">
              <a:xfrm>
                <a:off x="1626" y="2726"/>
                <a:ext cx="0" cy="157"/>
              </a:xfrm>
              <a:prstGeom prst="line">
                <a:avLst/>
              </a:prstGeom>
              <a:noFill/>
              <a:ln w="38100">
                <a:solidFill>
                  <a:srgbClr val="00008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1239" name="Oval 39"/>
              <p:cNvSpPr>
                <a:spLocks noChangeArrowheads="1"/>
              </p:cNvSpPr>
              <p:nvPr/>
            </p:nvSpPr>
            <p:spPr bwMode="auto">
              <a:xfrm>
                <a:off x="1596" y="2260"/>
                <a:ext cx="68" cy="67"/>
              </a:xfrm>
              <a:prstGeom prst="ellipse">
                <a:avLst/>
              </a:prstGeom>
              <a:solidFill>
                <a:srgbClr val="008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</p:grpSp>
        <p:grpSp>
          <p:nvGrpSpPr>
            <p:cNvPr id="51245" name="Group 45"/>
            <p:cNvGrpSpPr>
              <a:grpSpLocks/>
            </p:cNvGrpSpPr>
            <p:nvPr/>
          </p:nvGrpSpPr>
          <p:grpSpPr bwMode="auto">
            <a:xfrm>
              <a:off x="1719263" y="2786063"/>
              <a:ext cx="3198812" cy="2289175"/>
              <a:chOff x="1083" y="1755"/>
              <a:chExt cx="2015" cy="1442"/>
            </a:xfrm>
          </p:grpSpPr>
          <p:sp>
            <p:nvSpPr>
              <p:cNvPr id="51218" name="Text Box 18"/>
              <p:cNvSpPr txBox="1">
                <a:spLocks noChangeArrowheads="1"/>
              </p:cNvSpPr>
              <p:nvPr/>
            </p:nvSpPr>
            <p:spPr bwMode="auto">
              <a:xfrm>
                <a:off x="2667" y="2647"/>
                <a:ext cx="330" cy="2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l" eaLnBrk="0" hangingPunct="0"/>
                <a:r>
                  <a:rPr lang="it-IT" altLang="it-IT" sz="1200">
                    <a:solidFill>
                      <a:srgbClr val="800080"/>
                    </a:solidFill>
                    <a:effectLst/>
                  </a:rPr>
                  <a:t>2</a:t>
                </a:r>
              </a:p>
            </p:txBody>
          </p:sp>
          <p:sp>
            <p:nvSpPr>
              <p:cNvPr id="51203" name="Line 3"/>
              <p:cNvSpPr>
                <a:spLocks noChangeShapeType="1"/>
              </p:cNvSpPr>
              <p:nvPr/>
            </p:nvSpPr>
            <p:spPr bwMode="auto">
              <a:xfrm>
                <a:off x="1983" y="2311"/>
                <a:ext cx="0" cy="514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1236" name="Line 36"/>
              <p:cNvSpPr>
                <a:spLocks noChangeShapeType="1"/>
              </p:cNvSpPr>
              <p:nvPr/>
            </p:nvSpPr>
            <p:spPr bwMode="auto">
              <a:xfrm flipH="1" flipV="1">
                <a:off x="1870" y="2847"/>
                <a:ext cx="610" cy="15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1208" name="Line 8"/>
              <p:cNvSpPr>
                <a:spLocks noChangeShapeType="1"/>
              </p:cNvSpPr>
              <p:nvPr/>
            </p:nvSpPr>
            <p:spPr bwMode="auto">
              <a:xfrm>
                <a:off x="1083" y="1755"/>
                <a:ext cx="1692" cy="1064"/>
              </a:xfrm>
              <a:prstGeom prst="line">
                <a:avLst/>
              </a:prstGeom>
              <a:noFill/>
              <a:ln w="28575">
                <a:solidFill>
                  <a:srgbClr val="99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1213" name="Text Box 13"/>
              <p:cNvSpPr txBox="1">
                <a:spLocks noChangeArrowheads="1"/>
              </p:cNvSpPr>
              <p:nvPr/>
            </p:nvSpPr>
            <p:spPr bwMode="auto">
              <a:xfrm>
                <a:off x="1856" y="2852"/>
                <a:ext cx="565" cy="17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CC99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pPr algn="l" eaLnBrk="0" hangingPunct="0"/>
                <a:r>
                  <a:rPr lang="it-IT" altLang="it-IT" sz="1200" b="0" i="1">
                    <a:solidFill>
                      <a:srgbClr val="000000"/>
                    </a:solidFill>
                    <a:effectLst/>
                  </a:rPr>
                  <a:t>x</a:t>
                </a:r>
                <a:r>
                  <a:rPr lang="it-IT" altLang="it-IT" sz="1200" b="0" baseline="30000">
                    <a:solidFill>
                      <a:srgbClr val="000000"/>
                    </a:solidFill>
                    <a:effectLst/>
                  </a:rPr>
                  <a:t>2</a:t>
                </a:r>
                <a:endParaRPr lang="it-IT" altLang="it-IT" sz="1200" b="0">
                  <a:solidFill>
                    <a:srgbClr val="000000"/>
                  </a:solidFill>
                  <a:effectLst/>
                </a:endParaRPr>
              </a:p>
            </p:txBody>
          </p:sp>
          <p:sp>
            <p:nvSpPr>
              <p:cNvPr id="51222" name="Text Box 22"/>
              <p:cNvSpPr txBox="1">
                <a:spLocks noChangeArrowheads="1"/>
              </p:cNvSpPr>
              <p:nvPr/>
            </p:nvSpPr>
            <p:spPr bwMode="auto">
              <a:xfrm>
                <a:off x="1856" y="2126"/>
                <a:ext cx="359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l" eaLnBrk="0" hangingPunct="0"/>
                <a:r>
                  <a:rPr lang="it-IT" altLang="it-IT" sz="1200">
                    <a:solidFill>
                      <a:srgbClr val="008000"/>
                    </a:solidFill>
                    <a:effectLst/>
                  </a:rPr>
                  <a:t>b</a:t>
                </a:r>
              </a:p>
            </p:txBody>
          </p:sp>
          <p:sp>
            <p:nvSpPr>
              <p:cNvPr id="51231" name="Line 31"/>
              <p:cNvSpPr>
                <a:spLocks noChangeShapeType="1"/>
              </p:cNvSpPr>
              <p:nvPr/>
            </p:nvSpPr>
            <p:spPr bwMode="auto">
              <a:xfrm>
                <a:off x="1820" y="2808"/>
                <a:ext cx="165" cy="0"/>
              </a:xfrm>
              <a:prstGeom prst="line">
                <a:avLst/>
              </a:prstGeom>
              <a:noFill/>
              <a:ln w="57150">
                <a:solidFill>
                  <a:srgbClr val="B5B10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1233" name="Text Box 33"/>
              <p:cNvSpPr txBox="1">
                <a:spLocks noChangeArrowheads="1"/>
              </p:cNvSpPr>
              <p:nvPr/>
            </p:nvSpPr>
            <p:spPr bwMode="auto">
              <a:xfrm>
                <a:off x="2114" y="3019"/>
                <a:ext cx="984" cy="178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algn="l" eaLnBrk="0" hangingPunct="0"/>
                <a:r>
                  <a:rPr lang="it-IT" altLang="it-IT" sz="1000">
                    <a:solidFill>
                      <a:srgbClr val="A09C00"/>
                    </a:solidFill>
                    <a:effectLst/>
                  </a:rPr>
                  <a:t>Effetto sostituzione</a:t>
                </a:r>
              </a:p>
            </p:txBody>
          </p:sp>
          <p:sp>
            <p:nvSpPr>
              <p:cNvPr id="51234" name="Line 34"/>
              <p:cNvSpPr>
                <a:spLocks noChangeShapeType="1"/>
              </p:cNvSpPr>
              <p:nvPr/>
            </p:nvSpPr>
            <p:spPr bwMode="auto">
              <a:xfrm>
                <a:off x="1985" y="2726"/>
                <a:ext cx="0" cy="157"/>
              </a:xfrm>
              <a:prstGeom prst="line">
                <a:avLst/>
              </a:prstGeom>
              <a:noFill/>
              <a:ln w="38100">
                <a:solidFill>
                  <a:srgbClr val="00008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1221" name="Oval 21"/>
              <p:cNvSpPr>
                <a:spLocks noChangeArrowheads="1"/>
              </p:cNvSpPr>
              <p:nvPr/>
            </p:nvSpPr>
            <p:spPr bwMode="auto">
              <a:xfrm>
                <a:off x="1942" y="2283"/>
                <a:ext cx="68" cy="68"/>
              </a:xfrm>
              <a:prstGeom prst="ellipse">
                <a:avLst/>
              </a:prstGeom>
              <a:solidFill>
                <a:srgbClr val="008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256182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4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4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4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4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4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4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8" grpId="0" build="p" bldLvl="2" autoUpdateAnimBg="0"/>
      <p:bldP spid="18465" grpId="0" animBg="1" autoUpdateAnimBg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ED490C-4ED6-4A94-9C91-B3DF3923250F}" type="slidenum">
              <a:rPr lang="it-IT" altLang="it-IT"/>
              <a:pPr/>
              <a:t>36</a:t>
            </a:fld>
            <a:endParaRPr lang="it-IT" altLang="it-IT"/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102946"/>
            <a:ext cx="8229600" cy="557946"/>
          </a:xfrm>
        </p:spPr>
        <p:txBody>
          <a:bodyPr>
            <a:normAutofit fontScale="90000"/>
          </a:bodyPr>
          <a:lstStyle/>
          <a:p>
            <a:r>
              <a:rPr lang="it-IT" altLang="it-IT" dirty="0"/>
              <a:t>Effetto reddito e sostituzione per i beni inferiori</a:t>
            </a:r>
          </a:p>
        </p:txBody>
      </p:sp>
      <p:sp>
        <p:nvSpPr>
          <p:cNvPr id="31749" name="Text Box 5"/>
          <p:cNvSpPr txBox="1">
            <a:spLocks noChangeArrowheads="1"/>
          </p:cNvSpPr>
          <p:nvPr/>
        </p:nvSpPr>
        <p:spPr bwMode="auto">
          <a:xfrm>
            <a:off x="4887913" y="2107575"/>
            <a:ext cx="4256087" cy="3477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CC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it-IT" altLang="it-IT" sz="2000" b="0" dirty="0">
                <a:solidFill>
                  <a:schemeClr val="tx1"/>
                </a:solidFill>
                <a:effectLst/>
              </a:rPr>
              <a:t>Per i beni inferiori effetto reddito ed effetto sostituzione hanno una direzione opposta.</a:t>
            </a:r>
          </a:p>
          <a:p>
            <a:pPr algn="l"/>
            <a:r>
              <a:rPr lang="it-IT" altLang="it-IT" sz="2000" b="0" dirty="0">
                <a:solidFill>
                  <a:schemeClr val="tx1"/>
                </a:solidFill>
                <a:effectLst/>
              </a:rPr>
              <a:t>Se il prezzo del pesce azzurro diminuisce il suo consumo aumenta da </a:t>
            </a:r>
            <a:r>
              <a:rPr lang="it-IT" altLang="it-IT" sz="2000" i="1" dirty="0">
                <a:solidFill>
                  <a:schemeClr val="tx1"/>
                </a:solidFill>
                <a:effectLst/>
              </a:rPr>
              <a:t>x</a:t>
            </a:r>
            <a:r>
              <a:rPr lang="it-IT" altLang="it-IT" sz="2000" baseline="30000" dirty="0">
                <a:solidFill>
                  <a:schemeClr val="tx1"/>
                </a:solidFill>
                <a:effectLst/>
              </a:rPr>
              <a:t>1 </a:t>
            </a:r>
            <a:r>
              <a:rPr lang="it-IT" altLang="it-IT" sz="2000" b="0" dirty="0">
                <a:solidFill>
                  <a:schemeClr val="tx1"/>
                </a:solidFill>
                <a:effectLst/>
              </a:rPr>
              <a:t>a </a:t>
            </a:r>
            <a:r>
              <a:rPr lang="it-IT" altLang="it-IT" sz="2000" i="1" dirty="0">
                <a:solidFill>
                  <a:schemeClr val="tx1"/>
                </a:solidFill>
                <a:effectLst/>
              </a:rPr>
              <a:t>x</a:t>
            </a:r>
            <a:r>
              <a:rPr lang="it-IT" altLang="it-IT" sz="2000" baseline="30000" dirty="0">
                <a:solidFill>
                  <a:schemeClr val="tx1"/>
                </a:solidFill>
                <a:effectLst/>
              </a:rPr>
              <a:t>2.</a:t>
            </a:r>
          </a:p>
          <a:p>
            <a:pPr algn="l"/>
            <a:r>
              <a:rPr lang="it-IT" altLang="it-IT" sz="2000" b="0" dirty="0">
                <a:solidFill>
                  <a:schemeClr val="tx1"/>
                </a:solidFill>
                <a:effectLst/>
              </a:rPr>
              <a:t>Ma l’effetto reddito è negativo da </a:t>
            </a:r>
            <a:r>
              <a:rPr lang="it-IT" altLang="it-IT" sz="2000" i="1" dirty="0">
                <a:solidFill>
                  <a:schemeClr val="tx1"/>
                </a:solidFill>
                <a:effectLst/>
              </a:rPr>
              <a:t>x</a:t>
            </a:r>
            <a:r>
              <a:rPr lang="it-IT" altLang="it-IT" sz="2000" baseline="30000" dirty="0">
                <a:solidFill>
                  <a:schemeClr val="tx1"/>
                </a:solidFill>
                <a:effectLst/>
              </a:rPr>
              <a:t>1</a:t>
            </a:r>
            <a:r>
              <a:rPr lang="it-IT" altLang="it-IT" sz="2000" b="0" dirty="0">
                <a:solidFill>
                  <a:schemeClr val="tx1"/>
                </a:solidFill>
                <a:effectLst/>
              </a:rPr>
              <a:t> a </a:t>
            </a:r>
            <a:r>
              <a:rPr lang="it-IT" altLang="it-IT" sz="2000" i="1" dirty="0" err="1">
                <a:solidFill>
                  <a:schemeClr val="tx1"/>
                </a:solidFill>
                <a:effectLst/>
              </a:rPr>
              <a:t>x</a:t>
            </a:r>
            <a:r>
              <a:rPr lang="it-IT" altLang="it-IT" sz="2000" i="1" baseline="30000" dirty="0" err="1">
                <a:solidFill>
                  <a:schemeClr val="tx1"/>
                </a:solidFill>
                <a:effectLst/>
              </a:rPr>
              <a:t>r</a:t>
            </a:r>
            <a:r>
              <a:rPr lang="it-IT" altLang="it-IT" sz="2000" b="0" dirty="0">
                <a:solidFill>
                  <a:schemeClr val="tx1"/>
                </a:solidFill>
                <a:effectLst/>
              </a:rPr>
              <a:t>, mentre l’effetto sostituzione è positivo da </a:t>
            </a:r>
            <a:r>
              <a:rPr lang="it-IT" altLang="it-IT" sz="2000" i="1" dirty="0" err="1">
                <a:solidFill>
                  <a:schemeClr val="tx1"/>
                </a:solidFill>
                <a:effectLst/>
              </a:rPr>
              <a:t>x</a:t>
            </a:r>
            <a:r>
              <a:rPr lang="it-IT" altLang="it-IT" sz="2000" i="1" baseline="30000" dirty="0" err="1">
                <a:solidFill>
                  <a:schemeClr val="tx1"/>
                </a:solidFill>
                <a:effectLst/>
              </a:rPr>
              <a:t>r</a:t>
            </a:r>
            <a:r>
              <a:rPr lang="it-IT" altLang="it-IT" sz="2000" b="0" dirty="0">
                <a:solidFill>
                  <a:schemeClr val="tx1"/>
                </a:solidFill>
                <a:effectLst/>
              </a:rPr>
              <a:t> a </a:t>
            </a:r>
            <a:r>
              <a:rPr lang="it-IT" altLang="it-IT" sz="2000" i="1" dirty="0">
                <a:solidFill>
                  <a:schemeClr val="tx1"/>
                </a:solidFill>
                <a:effectLst/>
              </a:rPr>
              <a:t>x</a:t>
            </a:r>
            <a:r>
              <a:rPr lang="it-IT" altLang="it-IT" sz="2000" baseline="30000" dirty="0">
                <a:solidFill>
                  <a:schemeClr val="tx1"/>
                </a:solidFill>
                <a:effectLst/>
              </a:rPr>
              <a:t>2</a:t>
            </a:r>
          </a:p>
          <a:p>
            <a:pPr algn="l"/>
            <a:r>
              <a:rPr lang="it-IT" altLang="it-IT" sz="2000" b="0" dirty="0">
                <a:solidFill>
                  <a:schemeClr val="tx1"/>
                </a:solidFill>
                <a:effectLst/>
              </a:rPr>
              <a:t>Solitamente l’effetto sostituzione maggiore dell’effetto reddito.</a:t>
            </a:r>
          </a:p>
        </p:txBody>
      </p:sp>
      <p:grpSp>
        <p:nvGrpSpPr>
          <p:cNvPr id="50219" name="Group 43"/>
          <p:cNvGrpSpPr>
            <a:grpSpLocks/>
          </p:cNvGrpSpPr>
          <p:nvPr/>
        </p:nvGrpSpPr>
        <p:grpSpPr bwMode="auto">
          <a:xfrm>
            <a:off x="561975" y="2171700"/>
            <a:ext cx="4176713" cy="2698750"/>
            <a:chOff x="354" y="1368"/>
            <a:chExt cx="2631" cy="1700"/>
          </a:xfrm>
        </p:grpSpPr>
        <p:sp>
          <p:nvSpPr>
            <p:cNvPr id="50179" name="Line 3"/>
            <p:cNvSpPr>
              <a:spLocks noChangeShapeType="1"/>
            </p:cNvSpPr>
            <p:nvPr/>
          </p:nvSpPr>
          <p:spPr bwMode="auto">
            <a:xfrm>
              <a:off x="1498" y="2241"/>
              <a:ext cx="0" cy="45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50180" name="Text Box 4"/>
            <p:cNvSpPr txBox="1">
              <a:spLocks noChangeArrowheads="1"/>
            </p:cNvSpPr>
            <p:nvPr/>
          </p:nvSpPr>
          <p:spPr bwMode="auto">
            <a:xfrm>
              <a:off x="354" y="1383"/>
              <a:ext cx="720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l" eaLnBrk="0" hangingPunct="0"/>
              <a:r>
                <a:rPr lang="it-IT" altLang="it-IT" sz="1400" b="0" i="1">
                  <a:solidFill>
                    <a:srgbClr val="000000"/>
                  </a:solidFill>
                  <a:effectLst/>
                </a:rPr>
                <a:t>Pesce bianco</a:t>
              </a:r>
            </a:p>
          </p:txBody>
        </p:sp>
        <p:sp>
          <p:nvSpPr>
            <p:cNvPr id="50181" name="Line 5"/>
            <p:cNvSpPr>
              <a:spLocks noChangeShapeType="1"/>
            </p:cNvSpPr>
            <p:nvPr/>
          </p:nvSpPr>
          <p:spPr bwMode="auto">
            <a:xfrm>
              <a:off x="1032" y="1368"/>
              <a:ext cx="0" cy="1328"/>
            </a:xfrm>
            <a:prstGeom prst="line">
              <a:avLst/>
            </a:prstGeom>
            <a:noFill/>
            <a:ln w="19050">
              <a:solidFill>
                <a:srgbClr val="0066FF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50184" name="Text Box 8"/>
            <p:cNvSpPr txBox="1">
              <a:spLocks noChangeArrowheads="1"/>
            </p:cNvSpPr>
            <p:nvPr/>
          </p:nvSpPr>
          <p:spPr bwMode="auto">
            <a:xfrm>
              <a:off x="2439" y="2742"/>
              <a:ext cx="546" cy="3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l" eaLnBrk="0" hangingPunct="0"/>
              <a:r>
                <a:rPr lang="it-IT" altLang="it-IT" sz="1400" b="0" i="1">
                  <a:solidFill>
                    <a:srgbClr val="000000"/>
                  </a:solidFill>
                  <a:effectLst/>
                </a:rPr>
                <a:t>Pesce </a:t>
              </a:r>
            </a:p>
            <a:p>
              <a:pPr algn="l" eaLnBrk="0" hangingPunct="0"/>
              <a:r>
                <a:rPr lang="it-IT" altLang="it-IT" sz="1400" b="0" i="1">
                  <a:solidFill>
                    <a:srgbClr val="000000"/>
                  </a:solidFill>
                  <a:effectLst/>
                </a:rPr>
                <a:t>azzurro</a:t>
              </a:r>
            </a:p>
          </p:txBody>
        </p:sp>
        <p:sp>
          <p:nvSpPr>
            <p:cNvPr id="50185" name="Text Box 9"/>
            <p:cNvSpPr txBox="1">
              <a:spLocks noChangeArrowheads="1"/>
            </p:cNvSpPr>
            <p:nvPr/>
          </p:nvSpPr>
          <p:spPr bwMode="auto">
            <a:xfrm>
              <a:off x="1391" y="2772"/>
              <a:ext cx="387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l" eaLnBrk="0" hangingPunct="0"/>
              <a:r>
                <a:rPr lang="it-IT" altLang="it-IT" sz="1200" b="0" i="1">
                  <a:solidFill>
                    <a:srgbClr val="000000"/>
                  </a:solidFill>
                  <a:effectLst/>
                </a:rPr>
                <a:t>x</a:t>
              </a:r>
              <a:r>
                <a:rPr lang="it-IT" altLang="it-IT" sz="1200" b="0" baseline="30000">
                  <a:solidFill>
                    <a:srgbClr val="000000"/>
                  </a:solidFill>
                  <a:effectLst/>
                </a:rPr>
                <a:t>1</a:t>
              </a:r>
              <a:endParaRPr lang="it-IT" altLang="it-IT" sz="1200" b="0">
                <a:solidFill>
                  <a:srgbClr val="000000"/>
                </a:solidFill>
                <a:effectLst/>
              </a:endParaRPr>
            </a:p>
          </p:txBody>
        </p:sp>
        <p:sp>
          <p:nvSpPr>
            <p:cNvPr id="50187" name="Text Box 11"/>
            <p:cNvSpPr txBox="1">
              <a:spLocks noChangeArrowheads="1"/>
            </p:cNvSpPr>
            <p:nvPr/>
          </p:nvSpPr>
          <p:spPr bwMode="auto">
            <a:xfrm>
              <a:off x="2356" y="2423"/>
              <a:ext cx="283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l" eaLnBrk="0" hangingPunct="0"/>
              <a:r>
                <a:rPr lang="it-IT" altLang="it-IT" sz="1200">
                  <a:solidFill>
                    <a:srgbClr val="FF0000"/>
                  </a:solidFill>
                  <a:effectLst/>
                </a:rPr>
                <a:t>U</a:t>
              </a:r>
              <a:r>
                <a:rPr lang="it-IT" altLang="it-IT" sz="1200" baseline="30000">
                  <a:solidFill>
                    <a:srgbClr val="FF0000"/>
                  </a:solidFill>
                  <a:effectLst/>
                </a:rPr>
                <a:t>1</a:t>
              </a:r>
            </a:p>
          </p:txBody>
        </p:sp>
        <p:sp>
          <p:nvSpPr>
            <p:cNvPr id="50190" name="Text Box 14"/>
            <p:cNvSpPr txBox="1">
              <a:spLocks noChangeArrowheads="1"/>
            </p:cNvSpPr>
            <p:nvPr/>
          </p:nvSpPr>
          <p:spPr bwMode="auto">
            <a:xfrm>
              <a:off x="1868" y="2540"/>
              <a:ext cx="292" cy="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00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l" eaLnBrk="0" hangingPunct="0"/>
              <a:r>
                <a:rPr lang="it-IT" altLang="it-IT" sz="1200">
                  <a:solidFill>
                    <a:srgbClr val="800080"/>
                  </a:solidFill>
                  <a:effectLst/>
                </a:rPr>
                <a:t>1</a:t>
              </a:r>
            </a:p>
          </p:txBody>
        </p:sp>
        <p:sp>
          <p:nvSpPr>
            <p:cNvPr id="50192" name="Line 16"/>
            <p:cNvSpPr>
              <a:spLocks noChangeShapeType="1"/>
            </p:cNvSpPr>
            <p:nvPr/>
          </p:nvSpPr>
          <p:spPr bwMode="auto">
            <a:xfrm>
              <a:off x="1032" y="2696"/>
              <a:ext cx="1687" cy="0"/>
            </a:xfrm>
            <a:prstGeom prst="line">
              <a:avLst/>
            </a:prstGeom>
            <a:noFill/>
            <a:ln w="19050">
              <a:solidFill>
                <a:srgbClr val="0066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50206" name="Freeform 30"/>
            <p:cNvSpPr>
              <a:spLocks/>
            </p:cNvSpPr>
            <p:nvPr/>
          </p:nvSpPr>
          <p:spPr bwMode="auto">
            <a:xfrm>
              <a:off x="1166" y="1808"/>
              <a:ext cx="1188" cy="684"/>
            </a:xfrm>
            <a:custGeom>
              <a:avLst/>
              <a:gdLst>
                <a:gd name="T0" fmla="*/ 0 w 2970"/>
                <a:gd name="T1" fmla="*/ 0 h 1710"/>
                <a:gd name="T2" fmla="*/ 810 w 2970"/>
                <a:gd name="T3" fmla="*/ 1080 h 1710"/>
                <a:gd name="T4" fmla="*/ 1695 w 2970"/>
                <a:gd name="T5" fmla="*/ 1500 h 1710"/>
                <a:gd name="T6" fmla="*/ 2970 w 2970"/>
                <a:gd name="T7" fmla="*/ 1710 h 17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70" h="1710">
                  <a:moveTo>
                    <a:pt x="0" y="0"/>
                  </a:moveTo>
                  <a:cubicBezTo>
                    <a:pt x="264" y="415"/>
                    <a:pt x="528" y="830"/>
                    <a:pt x="810" y="1080"/>
                  </a:cubicBezTo>
                  <a:cubicBezTo>
                    <a:pt x="1092" y="1330"/>
                    <a:pt x="1335" y="1395"/>
                    <a:pt x="1695" y="1500"/>
                  </a:cubicBezTo>
                  <a:cubicBezTo>
                    <a:pt x="2055" y="1605"/>
                    <a:pt x="2512" y="1657"/>
                    <a:pt x="2970" y="1710"/>
                  </a:cubicBezTo>
                </a:path>
              </a:pathLst>
            </a:custGeom>
            <a:noFill/>
            <a:ln w="28575" cmpd="sng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50210" name="Line 34"/>
            <p:cNvSpPr>
              <a:spLocks noChangeShapeType="1"/>
            </p:cNvSpPr>
            <p:nvPr/>
          </p:nvSpPr>
          <p:spPr bwMode="auto">
            <a:xfrm>
              <a:off x="1496" y="2618"/>
              <a:ext cx="0" cy="132"/>
            </a:xfrm>
            <a:prstGeom prst="line">
              <a:avLst/>
            </a:prstGeom>
            <a:noFill/>
            <a:ln w="38100">
              <a:solidFill>
                <a:srgbClr val="000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50211" name="Line 35"/>
            <p:cNvSpPr>
              <a:spLocks noChangeShapeType="1"/>
            </p:cNvSpPr>
            <p:nvPr/>
          </p:nvSpPr>
          <p:spPr bwMode="auto">
            <a:xfrm>
              <a:off x="1041" y="1806"/>
              <a:ext cx="903" cy="890"/>
            </a:xfrm>
            <a:prstGeom prst="line">
              <a:avLst/>
            </a:prstGeom>
            <a:noFill/>
            <a:ln w="28575">
              <a:solidFill>
                <a:srgbClr val="0000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50212" name="Oval 36"/>
            <p:cNvSpPr>
              <a:spLocks noChangeArrowheads="1"/>
            </p:cNvSpPr>
            <p:nvPr/>
          </p:nvSpPr>
          <p:spPr bwMode="auto">
            <a:xfrm>
              <a:off x="1466" y="2222"/>
              <a:ext cx="69" cy="69"/>
            </a:xfrm>
            <a:prstGeom prst="ellipse">
              <a:avLst/>
            </a:prstGeom>
            <a:solidFill>
              <a:srgbClr val="008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it-IT"/>
            </a:p>
          </p:txBody>
        </p:sp>
      </p:grpSp>
      <p:grpSp>
        <p:nvGrpSpPr>
          <p:cNvPr id="50225" name="Group 49"/>
          <p:cNvGrpSpPr>
            <a:grpSpLocks/>
          </p:cNvGrpSpPr>
          <p:nvPr/>
        </p:nvGrpSpPr>
        <p:grpSpPr bwMode="auto">
          <a:xfrm>
            <a:off x="841375" y="2495550"/>
            <a:ext cx="3200400" cy="2179638"/>
            <a:chOff x="530" y="1572"/>
            <a:chExt cx="2016" cy="1373"/>
          </a:xfrm>
        </p:grpSpPr>
        <p:sp>
          <p:nvSpPr>
            <p:cNvPr id="50197" name="Text Box 21"/>
            <p:cNvSpPr txBox="1">
              <a:spLocks noChangeArrowheads="1"/>
            </p:cNvSpPr>
            <p:nvPr/>
          </p:nvSpPr>
          <p:spPr bwMode="auto">
            <a:xfrm>
              <a:off x="2078" y="2534"/>
              <a:ext cx="292" cy="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00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l" eaLnBrk="0" hangingPunct="0"/>
              <a:r>
                <a:rPr lang="it-IT" altLang="it-IT" sz="1200">
                  <a:solidFill>
                    <a:srgbClr val="800080"/>
                  </a:solidFill>
                  <a:effectLst/>
                </a:rPr>
                <a:t>1</a:t>
              </a:r>
              <a:r>
                <a:rPr lang="it-IT" altLang="it-IT" sz="1200" baseline="30000">
                  <a:solidFill>
                    <a:srgbClr val="800080"/>
                  </a:solidFill>
                  <a:effectLst/>
                </a:rPr>
                <a:t>r</a:t>
              </a:r>
            </a:p>
          </p:txBody>
        </p:sp>
        <p:sp>
          <p:nvSpPr>
            <p:cNvPr id="50182" name="Line 6"/>
            <p:cNvSpPr>
              <a:spLocks noChangeShapeType="1"/>
            </p:cNvSpPr>
            <p:nvPr/>
          </p:nvSpPr>
          <p:spPr bwMode="auto">
            <a:xfrm>
              <a:off x="1029" y="1572"/>
              <a:ext cx="1131" cy="1115"/>
            </a:xfrm>
            <a:prstGeom prst="line">
              <a:avLst/>
            </a:prstGeom>
            <a:noFill/>
            <a:ln w="28575">
              <a:solidFill>
                <a:srgbClr val="800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50188" name="Line 12"/>
            <p:cNvSpPr>
              <a:spLocks noChangeShapeType="1"/>
            </p:cNvSpPr>
            <p:nvPr/>
          </p:nvSpPr>
          <p:spPr bwMode="auto">
            <a:xfrm>
              <a:off x="1352" y="1934"/>
              <a:ext cx="0" cy="76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lg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50189" name="Text Box 13"/>
            <p:cNvSpPr txBox="1">
              <a:spLocks noChangeArrowheads="1"/>
            </p:cNvSpPr>
            <p:nvPr/>
          </p:nvSpPr>
          <p:spPr bwMode="auto">
            <a:xfrm>
              <a:off x="2273" y="2184"/>
              <a:ext cx="273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l" eaLnBrk="0" hangingPunct="0"/>
              <a:r>
                <a:rPr lang="it-IT" altLang="it-IT" sz="1200">
                  <a:solidFill>
                    <a:srgbClr val="FF0000"/>
                  </a:solidFill>
                  <a:effectLst/>
                </a:rPr>
                <a:t>U</a:t>
              </a:r>
              <a:r>
                <a:rPr lang="it-IT" altLang="it-IT" sz="1200" b="0" baseline="30000">
                  <a:solidFill>
                    <a:srgbClr val="FF0000"/>
                  </a:solidFill>
                  <a:effectLst/>
                </a:rPr>
                <a:t>2</a:t>
              </a:r>
              <a:endParaRPr lang="it-IT" altLang="it-IT" sz="1200" b="0">
                <a:solidFill>
                  <a:srgbClr val="FF0000"/>
                </a:solidFill>
                <a:effectLst/>
              </a:endParaRPr>
            </a:p>
          </p:txBody>
        </p:sp>
        <p:sp>
          <p:nvSpPr>
            <p:cNvPr id="50195" name="Text Box 19"/>
            <p:cNvSpPr txBox="1">
              <a:spLocks noChangeArrowheads="1"/>
            </p:cNvSpPr>
            <p:nvPr/>
          </p:nvSpPr>
          <p:spPr bwMode="auto">
            <a:xfrm>
              <a:off x="1302" y="1667"/>
              <a:ext cx="300" cy="2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l" eaLnBrk="0" hangingPunct="0"/>
              <a:r>
                <a:rPr lang="it-IT" altLang="it-IT" sz="1200">
                  <a:solidFill>
                    <a:srgbClr val="008000"/>
                  </a:solidFill>
                  <a:effectLst/>
                </a:rPr>
                <a:t>d</a:t>
              </a:r>
              <a:r>
                <a:rPr lang="it-IT" altLang="it-IT" sz="1200" baseline="30000">
                  <a:solidFill>
                    <a:srgbClr val="008000"/>
                  </a:solidFill>
                  <a:effectLst/>
                </a:rPr>
                <a:t>rR</a:t>
              </a:r>
            </a:p>
          </p:txBody>
        </p:sp>
        <p:sp>
          <p:nvSpPr>
            <p:cNvPr id="50196" name="Text Box 20"/>
            <p:cNvSpPr txBox="1">
              <a:spLocks noChangeArrowheads="1"/>
            </p:cNvSpPr>
            <p:nvPr/>
          </p:nvSpPr>
          <p:spPr bwMode="auto">
            <a:xfrm>
              <a:off x="1169" y="2772"/>
              <a:ext cx="387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l" eaLnBrk="0" hangingPunct="0"/>
              <a:r>
                <a:rPr lang="it-IT" altLang="it-IT" sz="1200" b="0" i="1">
                  <a:solidFill>
                    <a:srgbClr val="000000"/>
                  </a:solidFill>
                  <a:effectLst/>
                </a:rPr>
                <a:t>x</a:t>
              </a:r>
              <a:r>
                <a:rPr lang="it-IT" altLang="it-IT" sz="1200" b="0" baseline="30000">
                  <a:solidFill>
                    <a:srgbClr val="000000"/>
                  </a:solidFill>
                  <a:effectLst/>
                </a:rPr>
                <a:t>r</a:t>
              </a:r>
              <a:endParaRPr lang="it-IT" altLang="it-IT" sz="1200" b="0">
                <a:solidFill>
                  <a:srgbClr val="000000"/>
                </a:solidFill>
                <a:effectLst/>
              </a:endParaRPr>
            </a:p>
          </p:txBody>
        </p:sp>
        <p:sp>
          <p:nvSpPr>
            <p:cNvPr id="50198" name="Line 22"/>
            <p:cNvSpPr>
              <a:spLocks noChangeShapeType="1"/>
            </p:cNvSpPr>
            <p:nvPr/>
          </p:nvSpPr>
          <p:spPr bwMode="auto">
            <a:xfrm flipV="1">
              <a:off x="1184" y="2732"/>
              <a:ext cx="126" cy="1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50199" name="Line 23"/>
            <p:cNvSpPr>
              <a:spLocks noChangeShapeType="1"/>
            </p:cNvSpPr>
            <p:nvPr/>
          </p:nvSpPr>
          <p:spPr bwMode="auto">
            <a:xfrm>
              <a:off x="1346" y="2723"/>
              <a:ext cx="156" cy="0"/>
            </a:xfrm>
            <a:prstGeom prst="line">
              <a:avLst/>
            </a:prstGeom>
            <a:noFill/>
            <a:ln w="57150">
              <a:solidFill>
                <a:srgbClr val="E88A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50201" name="Text Box 25"/>
            <p:cNvSpPr txBox="1">
              <a:spLocks noChangeArrowheads="1"/>
            </p:cNvSpPr>
            <p:nvPr/>
          </p:nvSpPr>
          <p:spPr bwMode="auto">
            <a:xfrm>
              <a:off x="530" y="2726"/>
              <a:ext cx="666" cy="15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l" eaLnBrk="0" hangingPunct="0"/>
              <a:r>
                <a:rPr lang="it-IT" altLang="it-IT" sz="1000">
                  <a:solidFill>
                    <a:srgbClr val="E48800"/>
                  </a:solidFill>
                  <a:effectLst/>
                </a:rPr>
                <a:t>Effetto reddito</a:t>
              </a:r>
            </a:p>
          </p:txBody>
        </p:sp>
        <p:sp>
          <p:nvSpPr>
            <p:cNvPr id="50204" name="Line 28"/>
            <p:cNvSpPr>
              <a:spLocks noChangeShapeType="1"/>
            </p:cNvSpPr>
            <p:nvPr/>
          </p:nvSpPr>
          <p:spPr bwMode="auto">
            <a:xfrm>
              <a:off x="1340" y="2618"/>
              <a:ext cx="0" cy="132"/>
            </a:xfrm>
            <a:prstGeom prst="line">
              <a:avLst/>
            </a:prstGeom>
            <a:noFill/>
            <a:ln w="38100">
              <a:solidFill>
                <a:srgbClr val="000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50207" name="Freeform 31"/>
            <p:cNvSpPr>
              <a:spLocks/>
            </p:cNvSpPr>
            <p:nvPr/>
          </p:nvSpPr>
          <p:spPr bwMode="auto">
            <a:xfrm>
              <a:off x="1154" y="1604"/>
              <a:ext cx="1158" cy="744"/>
            </a:xfrm>
            <a:custGeom>
              <a:avLst/>
              <a:gdLst>
                <a:gd name="T0" fmla="*/ 0 w 2895"/>
                <a:gd name="T1" fmla="*/ 0 h 1860"/>
                <a:gd name="T2" fmla="*/ 540 w 2895"/>
                <a:gd name="T3" fmla="*/ 750 h 1860"/>
                <a:gd name="T4" fmla="*/ 1545 w 2895"/>
                <a:gd name="T5" fmla="*/ 1500 h 1860"/>
                <a:gd name="T6" fmla="*/ 2895 w 2895"/>
                <a:gd name="T7" fmla="*/ 1860 h 18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95" h="1860">
                  <a:moveTo>
                    <a:pt x="0" y="0"/>
                  </a:moveTo>
                  <a:cubicBezTo>
                    <a:pt x="141" y="250"/>
                    <a:pt x="283" y="500"/>
                    <a:pt x="540" y="750"/>
                  </a:cubicBezTo>
                  <a:cubicBezTo>
                    <a:pt x="797" y="1000"/>
                    <a:pt x="1153" y="1315"/>
                    <a:pt x="1545" y="1500"/>
                  </a:cubicBezTo>
                  <a:cubicBezTo>
                    <a:pt x="1937" y="1685"/>
                    <a:pt x="2670" y="1800"/>
                    <a:pt x="2895" y="1860"/>
                  </a:cubicBezTo>
                </a:path>
              </a:pathLst>
            </a:custGeom>
            <a:noFill/>
            <a:ln w="28575" cmpd="sng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50208" name="Oval 32"/>
            <p:cNvSpPr>
              <a:spLocks noChangeArrowheads="1"/>
            </p:cNvSpPr>
            <p:nvPr/>
          </p:nvSpPr>
          <p:spPr bwMode="auto">
            <a:xfrm>
              <a:off x="1322" y="1862"/>
              <a:ext cx="69" cy="69"/>
            </a:xfrm>
            <a:prstGeom prst="ellipse">
              <a:avLst/>
            </a:prstGeom>
            <a:solidFill>
              <a:srgbClr val="008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50213" name="Line 37"/>
            <p:cNvSpPr>
              <a:spLocks noChangeShapeType="1"/>
            </p:cNvSpPr>
            <p:nvPr/>
          </p:nvSpPr>
          <p:spPr bwMode="auto">
            <a:xfrm flipH="1">
              <a:off x="1346" y="2642"/>
              <a:ext cx="12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</p:grpSp>
      <p:grpSp>
        <p:nvGrpSpPr>
          <p:cNvPr id="50224" name="Group 48"/>
          <p:cNvGrpSpPr>
            <a:grpSpLocks/>
          </p:cNvGrpSpPr>
          <p:nvPr/>
        </p:nvGrpSpPr>
        <p:grpSpPr bwMode="auto">
          <a:xfrm>
            <a:off x="1654175" y="2860675"/>
            <a:ext cx="2682875" cy="2487613"/>
            <a:chOff x="1042" y="1802"/>
            <a:chExt cx="1690" cy="1567"/>
          </a:xfrm>
        </p:grpSpPr>
        <p:sp>
          <p:nvSpPr>
            <p:cNvPr id="50214" name="Line 38"/>
            <p:cNvSpPr>
              <a:spLocks noChangeShapeType="1"/>
            </p:cNvSpPr>
            <p:nvPr/>
          </p:nvSpPr>
          <p:spPr bwMode="auto">
            <a:xfrm>
              <a:off x="1352" y="2816"/>
              <a:ext cx="408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50178" name="Line 2"/>
            <p:cNvSpPr>
              <a:spLocks noChangeShapeType="1"/>
            </p:cNvSpPr>
            <p:nvPr/>
          </p:nvSpPr>
          <p:spPr bwMode="auto">
            <a:xfrm>
              <a:off x="1758" y="2203"/>
              <a:ext cx="1" cy="50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50191" name="Text Box 15"/>
            <p:cNvSpPr txBox="1">
              <a:spLocks noChangeArrowheads="1"/>
            </p:cNvSpPr>
            <p:nvPr/>
          </p:nvSpPr>
          <p:spPr bwMode="auto">
            <a:xfrm>
              <a:off x="2456" y="2546"/>
              <a:ext cx="276" cy="2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l" eaLnBrk="0" hangingPunct="0"/>
              <a:r>
                <a:rPr lang="it-IT" altLang="it-IT" sz="1200">
                  <a:solidFill>
                    <a:srgbClr val="800080"/>
                  </a:solidFill>
                  <a:effectLst/>
                </a:rPr>
                <a:t>2</a:t>
              </a:r>
            </a:p>
          </p:txBody>
        </p:sp>
        <p:sp>
          <p:nvSpPr>
            <p:cNvPr id="50183" name="Line 7"/>
            <p:cNvSpPr>
              <a:spLocks noChangeShapeType="1"/>
            </p:cNvSpPr>
            <p:nvPr/>
          </p:nvSpPr>
          <p:spPr bwMode="auto">
            <a:xfrm>
              <a:off x="1042" y="1802"/>
              <a:ext cx="1550" cy="882"/>
            </a:xfrm>
            <a:prstGeom prst="line">
              <a:avLst/>
            </a:prstGeom>
            <a:noFill/>
            <a:ln w="28575">
              <a:solidFill>
                <a:srgbClr val="99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50186" name="Text Box 10"/>
            <p:cNvSpPr txBox="1">
              <a:spLocks noChangeArrowheads="1"/>
            </p:cNvSpPr>
            <p:nvPr/>
          </p:nvSpPr>
          <p:spPr bwMode="auto">
            <a:xfrm>
              <a:off x="1700" y="2772"/>
              <a:ext cx="472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l" eaLnBrk="0" hangingPunct="0"/>
              <a:r>
                <a:rPr lang="it-IT" altLang="it-IT" sz="1200" b="0" i="1">
                  <a:solidFill>
                    <a:srgbClr val="000000"/>
                  </a:solidFill>
                  <a:effectLst/>
                </a:rPr>
                <a:t>x</a:t>
              </a:r>
              <a:r>
                <a:rPr lang="it-IT" altLang="it-IT" sz="1200" b="0" baseline="30000">
                  <a:solidFill>
                    <a:srgbClr val="000000"/>
                  </a:solidFill>
                  <a:effectLst/>
                </a:rPr>
                <a:t>2</a:t>
              </a:r>
              <a:endParaRPr lang="it-IT" altLang="it-IT" sz="1200" b="0">
                <a:solidFill>
                  <a:srgbClr val="000000"/>
                </a:solidFill>
                <a:effectLst/>
              </a:endParaRPr>
            </a:p>
          </p:txBody>
        </p:sp>
        <p:sp>
          <p:nvSpPr>
            <p:cNvPr id="50193" name="Text Box 17"/>
            <p:cNvSpPr txBox="1">
              <a:spLocks noChangeArrowheads="1"/>
            </p:cNvSpPr>
            <p:nvPr/>
          </p:nvSpPr>
          <p:spPr bwMode="auto">
            <a:xfrm>
              <a:off x="1664" y="2012"/>
              <a:ext cx="300" cy="2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l" eaLnBrk="0" hangingPunct="0"/>
              <a:r>
                <a:rPr lang="it-IT" altLang="it-IT" sz="1200">
                  <a:solidFill>
                    <a:srgbClr val="008000"/>
                  </a:solidFill>
                  <a:effectLst/>
                </a:rPr>
                <a:t>b</a:t>
              </a:r>
            </a:p>
          </p:txBody>
        </p:sp>
        <p:sp>
          <p:nvSpPr>
            <p:cNvPr id="50194" name="Text Box 18"/>
            <p:cNvSpPr txBox="1">
              <a:spLocks noChangeArrowheads="1"/>
            </p:cNvSpPr>
            <p:nvPr/>
          </p:nvSpPr>
          <p:spPr bwMode="auto">
            <a:xfrm>
              <a:off x="1370" y="2234"/>
              <a:ext cx="396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l" eaLnBrk="0" hangingPunct="0"/>
              <a:r>
                <a:rPr lang="it-IT" altLang="it-IT" sz="1200">
                  <a:solidFill>
                    <a:srgbClr val="008000"/>
                  </a:solidFill>
                  <a:effectLst/>
                </a:rPr>
                <a:t>a</a:t>
              </a:r>
            </a:p>
          </p:txBody>
        </p:sp>
        <p:sp>
          <p:nvSpPr>
            <p:cNvPr id="50200" name="Line 24"/>
            <p:cNvSpPr>
              <a:spLocks noChangeShapeType="1"/>
            </p:cNvSpPr>
            <p:nvPr/>
          </p:nvSpPr>
          <p:spPr bwMode="auto">
            <a:xfrm>
              <a:off x="1346" y="2765"/>
              <a:ext cx="414" cy="0"/>
            </a:xfrm>
            <a:prstGeom prst="line">
              <a:avLst/>
            </a:prstGeom>
            <a:noFill/>
            <a:ln w="57150">
              <a:solidFill>
                <a:srgbClr val="B5B10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50202" name="Text Box 26"/>
            <p:cNvSpPr txBox="1">
              <a:spLocks noChangeArrowheads="1"/>
            </p:cNvSpPr>
            <p:nvPr/>
          </p:nvSpPr>
          <p:spPr bwMode="auto">
            <a:xfrm>
              <a:off x="1853" y="2881"/>
              <a:ext cx="608" cy="244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l" eaLnBrk="0" hangingPunct="0"/>
              <a:r>
                <a:rPr lang="it-IT" altLang="it-IT" sz="1000">
                  <a:solidFill>
                    <a:srgbClr val="A09C00"/>
                  </a:solidFill>
                  <a:effectLst/>
                </a:rPr>
                <a:t>Effetto sostituzione</a:t>
              </a:r>
            </a:p>
          </p:txBody>
        </p:sp>
        <p:sp>
          <p:nvSpPr>
            <p:cNvPr id="50203" name="Line 27"/>
            <p:cNvSpPr>
              <a:spLocks noChangeShapeType="1"/>
            </p:cNvSpPr>
            <p:nvPr/>
          </p:nvSpPr>
          <p:spPr bwMode="auto">
            <a:xfrm>
              <a:off x="1772" y="2624"/>
              <a:ext cx="0" cy="132"/>
            </a:xfrm>
            <a:prstGeom prst="line">
              <a:avLst/>
            </a:prstGeom>
            <a:noFill/>
            <a:ln w="38100">
              <a:solidFill>
                <a:srgbClr val="000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50205" name="Line 29"/>
            <p:cNvSpPr>
              <a:spLocks noChangeShapeType="1"/>
            </p:cNvSpPr>
            <p:nvPr/>
          </p:nvSpPr>
          <p:spPr bwMode="auto">
            <a:xfrm flipH="1" flipV="1">
              <a:off x="1544" y="2731"/>
              <a:ext cx="401" cy="13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50209" name="Oval 33"/>
            <p:cNvSpPr>
              <a:spLocks noChangeArrowheads="1"/>
            </p:cNvSpPr>
            <p:nvPr/>
          </p:nvSpPr>
          <p:spPr bwMode="auto">
            <a:xfrm>
              <a:off x="1724" y="2168"/>
              <a:ext cx="57" cy="57"/>
            </a:xfrm>
            <a:prstGeom prst="ellipse">
              <a:avLst/>
            </a:prstGeom>
            <a:solidFill>
              <a:srgbClr val="008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50215" name="Line 39"/>
            <p:cNvSpPr>
              <a:spLocks noChangeShapeType="1"/>
            </p:cNvSpPr>
            <p:nvPr/>
          </p:nvSpPr>
          <p:spPr bwMode="auto">
            <a:xfrm>
              <a:off x="1496" y="2930"/>
              <a:ext cx="258" cy="0"/>
            </a:xfrm>
            <a:prstGeom prst="line">
              <a:avLst/>
            </a:prstGeom>
            <a:noFill/>
            <a:ln w="57150">
              <a:solidFill>
                <a:srgbClr val="8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50216" name="Text Box 40"/>
            <p:cNvSpPr txBox="1">
              <a:spLocks noChangeArrowheads="1"/>
            </p:cNvSpPr>
            <p:nvPr/>
          </p:nvSpPr>
          <p:spPr bwMode="auto">
            <a:xfrm>
              <a:off x="1297" y="3195"/>
              <a:ext cx="690" cy="174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eaLnBrk="0" hangingPunct="0"/>
              <a:r>
                <a:rPr lang="it-IT" altLang="it-IT" sz="1200">
                  <a:solidFill>
                    <a:srgbClr val="800000"/>
                  </a:solidFill>
                  <a:effectLst/>
                </a:rPr>
                <a:t>Effetto totale</a:t>
              </a:r>
            </a:p>
          </p:txBody>
        </p:sp>
        <p:sp>
          <p:nvSpPr>
            <p:cNvPr id="50217" name="Line 41"/>
            <p:cNvSpPr>
              <a:spLocks noChangeShapeType="1"/>
            </p:cNvSpPr>
            <p:nvPr/>
          </p:nvSpPr>
          <p:spPr bwMode="auto">
            <a:xfrm flipV="1">
              <a:off x="1582" y="2960"/>
              <a:ext cx="28" cy="20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</p:grpSp>
    </p:spTree>
    <p:extLst>
      <p:ext uri="{BB962C8B-B14F-4D97-AF65-F5344CB8AC3E}">
        <p14:creationId xmlns:p14="http://schemas.microsoft.com/office/powerpoint/2010/main" val="10031776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0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0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02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02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02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02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17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17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17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17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17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17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174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174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9" grpId="0" build="p" autoUpdateAnimBg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2CD91-4BE7-41FC-B3AD-6F974DFB1FA0}" type="slidenum">
              <a:rPr lang="it-IT" altLang="it-IT"/>
              <a:pPr/>
              <a:t>37</a:t>
            </a:fld>
            <a:endParaRPr lang="it-IT" altLang="it-IT"/>
          </a:p>
        </p:txBody>
      </p:sp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altLang="it-IT"/>
              <a:t>Beni di Giffen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altLang="it-IT"/>
              <a:t>Beni inferiori per i quali l’effetto reddito è superiore all’effetto sostituzione.</a:t>
            </a:r>
          </a:p>
          <a:p>
            <a:r>
              <a:rPr lang="it-IT" altLang="it-IT"/>
              <a:t>Aumento prezzo=aumento consumo</a:t>
            </a:r>
          </a:p>
          <a:p>
            <a:r>
              <a:rPr lang="it-IT" altLang="it-IT"/>
              <a:t>Caso delle patate irlandesi.</a:t>
            </a:r>
          </a:p>
          <a:p>
            <a:r>
              <a:rPr lang="it-IT" altLang="it-IT"/>
              <a:t>Condizioni: quota rilevante del bilancio</a:t>
            </a:r>
          </a:p>
          <a:p>
            <a:r>
              <a:rPr lang="it-IT" altLang="it-IT"/>
              <a:t>Pochi beni sostituti </a:t>
            </a:r>
          </a:p>
        </p:txBody>
      </p:sp>
    </p:spTree>
    <p:extLst>
      <p:ext uri="{BB962C8B-B14F-4D97-AF65-F5344CB8AC3E}">
        <p14:creationId xmlns:p14="http://schemas.microsoft.com/office/powerpoint/2010/main" val="7485638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2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2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27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27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1" grpId="0" build="p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Segnaposto numero diapositiva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09BAB241-F29C-497D-9990-4E3206322DA5}" type="slidenum">
              <a:rPr lang="it-IT" altLang="it-IT" sz="1400" smtClean="0"/>
              <a:pPr eaLnBrk="1" hangingPunct="1"/>
              <a:t>4</a:t>
            </a:fld>
            <a:endParaRPr lang="it-IT" altLang="it-IT" sz="1400" smtClean="0"/>
          </a:p>
        </p:txBody>
      </p:sp>
      <p:sp>
        <p:nvSpPr>
          <p:cNvPr id="8089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it-IT" smtClean="0"/>
              <a:t>I grafici</a:t>
            </a:r>
          </a:p>
        </p:txBody>
      </p:sp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1066800" y="1981200"/>
            <a:ext cx="7467600" cy="3790950"/>
            <a:chOff x="672" y="1248"/>
            <a:chExt cx="4704" cy="2388"/>
          </a:xfrm>
        </p:grpSpPr>
        <p:graphicFrame>
          <p:nvGraphicFramePr>
            <p:cNvPr id="2050" name="Object 1024"/>
            <p:cNvGraphicFramePr>
              <a:graphicFrameLocks noChangeAspect="1"/>
            </p:cNvGraphicFramePr>
            <p:nvPr/>
          </p:nvGraphicFramePr>
          <p:xfrm>
            <a:off x="672" y="1248"/>
            <a:ext cx="4704" cy="23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3558" r:id="rId4" imgW="5477256" imgH="2770632" progId="Word.Picture.8">
                    <p:embed/>
                  </p:oleObj>
                </mc:Choice>
                <mc:Fallback>
                  <p:oleObj r:id="rId4" imgW="5477256" imgH="2770632" progId="Word.Picture.8">
                    <p:embed/>
                    <p:pic>
                      <p:nvPicPr>
                        <p:cNvPr id="2050" name="Object 102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72" y="1248"/>
                          <a:ext cx="4704" cy="238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054" name="Text Box 6"/>
            <p:cNvSpPr txBox="1">
              <a:spLocks noChangeArrowheads="1"/>
            </p:cNvSpPr>
            <p:nvPr/>
          </p:nvSpPr>
          <p:spPr bwMode="auto">
            <a:xfrm>
              <a:off x="2112" y="2064"/>
              <a:ext cx="624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>
                <a:spcBef>
                  <a:spcPct val="50000"/>
                </a:spcBef>
              </a:pPr>
              <a:r>
                <a:rPr lang="it-IT" altLang="it-IT" b="1" i="1"/>
                <a:t>Ume</a:t>
              </a:r>
            </a:p>
          </p:txBody>
        </p:sp>
        <p:sp>
          <p:nvSpPr>
            <p:cNvPr id="2055" name="Text Box 7"/>
            <p:cNvSpPr txBox="1">
              <a:spLocks noChangeArrowheads="1"/>
            </p:cNvSpPr>
            <p:nvPr/>
          </p:nvSpPr>
          <p:spPr bwMode="auto">
            <a:xfrm>
              <a:off x="2352" y="2688"/>
              <a:ext cx="576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>
                <a:spcBef>
                  <a:spcPct val="50000"/>
                </a:spcBef>
              </a:pPr>
              <a:r>
                <a:rPr lang="it-IT" altLang="it-IT" b="1" i="1"/>
                <a:t>Uma</a:t>
              </a:r>
            </a:p>
          </p:txBody>
        </p:sp>
      </p:grp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L'economia marginalista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5115603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Segnaposto numero diapositiva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E6A1E4FA-6CEF-4064-A68E-33B9C6621E82}" type="slidenum">
              <a:rPr lang="it-IT" altLang="it-IT" sz="1400" smtClean="0"/>
              <a:pPr eaLnBrk="1" hangingPunct="1"/>
              <a:t>5</a:t>
            </a:fld>
            <a:endParaRPr lang="it-IT" altLang="it-IT" sz="1400" smtClean="0"/>
          </a:p>
        </p:txBody>
      </p:sp>
      <p:sp>
        <p:nvSpPr>
          <p:cNvPr id="819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056211"/>
            <a:ext cx="8229600" cy="557946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it-IT" dirty="0" smtClean="0"/>
              <a:t>La massimizzazione del consumatore</a:t>
            </a:r>
          </a:p>
        </p:txBody>
      </p:sp>
      <p:sp>
        <p:nvSpPr>
          <p:cNvPr id="81923" name="Rectangle 3" descr="Pergamena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772400" cy="3582988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</a:pPr>
            <a:r>
              <a:rPr lang="it-IT" altLang="it-IT" sz="2800" dirty="0" smtClean="0"/>
              <a:t>Vincolo </a:t>
            </a:r>
            <a:r>
              <a:rPr lang="it-IT" altLang="it-IT" sz="2800" dirty="0" smtClean="0">
                <a:sym typeface="Symbol" pitchFamily="18" charset="2"/>
              </a:rPr>
              <a:t> reddito e prezzi dei beni</a:t>
            </a:r>
          </a:p>
          <a:p>
            <a:pPr eaLnBrk="1" hangingPunct="1">
              <a:lnSpc>
                <a:spcPct val="90000"/>
              </a:lnSpc>
            </a:pPr>
            <a:r>
              <a:rPr lang="it-IT" altLang="it-IT" sz="2800" dirty="0" smtClean="0">
                <a:sym typeface="Symbol" pitchFamily="18" charset="2"/>
              </a:rPr>
              <a:t>Problema  acquistare i beni in modo da massimizzare l’utilità</a:t>
            </a:r>
          </a:p>
          <a:p>
            <a:pPr eaLnBrk="1" hangingPunct="1">
              <a:lnSpc>
                <a:spcPct val="90000"/>
              </a:lnSpc>
            </a:pPr>
            <a:r>
              <a:rPr lang="it-IT" altLang="it-IT" sz="2800" dirty="0" smtClean="0">
                <a:sym typeface="Symbol" pitchFamily="18" charset="2"/>
              </a:rPr>
              <a:t>Max </a:t>
            </a:r>
            <a:r>
              <a:rPr lang="it-IT" altLang="it-IT" sz="2800" i="1" dirty="0" smtClean="0">
                <a:sym typeface="Symbol" pitchFamily="18" charset="2"/>
              </a:rPr>
              <a:t>U (x</a:t>
            </a:r>
            <a:r>
              <a:rPr lang="it-IT" altLang="it-IT" sz="2800" dirty="0" smtClean="0">
                <a:sym typeface="Symbol" pitchFamily="18" charset="2"/>
              </a:rPr>
              <a:t>1</a:t>
            </a:r>
            <a:r>
              <a:rPr lang="it-IT" altLang="it-IT" sz="2800" i="1" dirty="0" smtClean="0">
                <a:sym typeface="Symbol" pitchFamily="18" charset="2"/>
              </a:rPr>
              <a:t>, x</a:t>
            </a:r>
            <a:r>
              <a:rPr lang="it-IT" altLang="it-IT" sz="2800" dirty="0" smtClean="0">
                <a:sym typeface="Symbol" pitchFamily="18" charset="2"/>
              </a:rPr>
              <a:t>2, </a:t>
            </a:r>
            <a:r>
              <a:rPr lang="it-IT" altLang="it-IT" sz="2800" i="1" dirty="0" smtClean="0">
                <a:sym typeface="Symbol" pitchFamily="18" charset="2"/>
              </a:rPr>
              <a:t>x</a:t>
            </a:r>
            <a:r>
              <a:rPr lang="it-IT" altLang="it-IT" sz="2800" dirty="0" smtClean="0">
                <a:sym typeface="Symbol" pitchFamily="18" charset="2"/>
              </a:rPr>
              <a:t>3</a:t>
            </a:r>
            <a:r>
              <a:rPr lang="it-IT" altLang="it-IT" sz="2800" i="1" dirty="0" smtClean="0">
                <a:sym typeface="Symbol" pitchFamily="18" charset="2"/>
              </a:rPr>
              <a:t>, …,</a:t>
            </a:r>
            <a:r>
              <a:rPr lang="it-IT" altLang="it-IT" sz="2800" i="1" dirty="0" err="1" smtClean="0">
                <a:sym typeface="Symbol" pitchFamily="18" charset="2"/>
              </a:rPr>
              <a:t>xn</a:t>
            </a:r>
            <a:r>
              <a:rPr lang="it-IT" altLang="it-IT" sz="2800" dirty="0" smtClean="0">
                <a:sym typeface="Symbol" pitchFamily="18" charset="2"/>
              </a:rPr>
              <a:t>)</a:t>
            </a:r>
          </a:p>
          <a:p>
            <a:pPr eaLnBrk="1" hangingPunct="1">
              <a:lnSpc>
                <a:spcPct val="90000"/>
              </a:lnSpc>
            </a:pPr>
            <a:r>
              <a:rPr lang="it-IT" altLang="it-IT" sz="2800" i="1" dirty="0" smtClean="0">
                <a:sym typeface="Symbol" pitchFamily="18" charset="2"/>
              </a:rPr>
              <a:t>Umax</a:t>
            </a:r>
            <a:r>
              <a:rPr lang="it-IT" altLang="it-IT" sz="2800" dirty="0" smtClean="0">
                <a:sym typeface="Symbol" pitchFamily="18" charset="2"/>
              </a:rPr>
              <a:t>/</a:t>
            </a:r>
            <a:r>
              <a:rPr lang="it-IT" altLang="it-IT" sz="2800" i="1" dirty="0" err="1" smtClean="0">
                <a:sym typeface="Symbol" pitchFamily="18" charset="2"/>
              </a:rPr>
              <a:t>Px</a:t>
            </a:r>
            <a:r>
              <a:rPr lang="it-IT" altLang="it-IT" sz="2800" dirty="0" smtClean="0">
                <a:sym typeface="Symbol" pitchFamily="18" charset="2"/>
              </a:rPr>
              <a:t> = l’utilità arrecata dall’ultimo euro speso per il bene</a:t>
            </a:r>
          </a:p>
          <a:p>
            <a:pPr eaLnBrk="1" hangingPunct="1">
              <a:lnSpc>
                <a:spcPct val="90000"/>
              </a:lnSpc>
            </a:pPr>
            <a:r>
              <a:rPr lang="it-IT" altLang="it-IT" sz="2800" dirty="0" smtClean="0">
                <a:sym typeface="Symbol" pitchFamily="18" charset="2"/>
              </a:rPr>
              <a:t>Soluzione: </a:t>
            </a:r>
            <a:endParaRPr lang="it-IT" altLang="it-IT" sz="2800" i="1" dirty="0" smtClean="0">
              <a:sym typeface="Symbol" pitchFamily="18" charset="2"/>
            </a:endParaRPr>
          </a:p>
        </p:txBody>
      </p:sp>
      <p:graphicFrame>
        <p:nvGraphicFramePr>
          <p:cNvPr id="81924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32859309"/>
              </p:ext>
            </p:extLst>
          </p:nvPr>
        </p:nvGraphicFramePr>
        <p:xfrm>
          <a:off x="3048000" y="4635944"/>
          <a:ext cx="5638800" cy="860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581" name="Equation" r:id="rId4" imgW="2577960" imgH="393480" progId="Equation.3">
                  <p:embed/>
                </p:oleObj>
              </mc:Choice>
              <mc:Fallback>
                <p:oleObj name="Equation" r:id="rId4" imgW="2577960" imgH="393480" progId="Equation.3">
                  <p:embed/>
                  <p:pic>
                    <p:nvPicPr>
                      <p:cNvPr id="81924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0" y="4635944"/>
                        <a:ext cx="5638800" cy="8604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egnaposto piè di pa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L'economia marginalista</a:t>
            </a:r>
            <a:endParaRPr lang="it-IT" dirty="0"/>
          </a:p>
        </p:txBody>
      </p:sp>
      <p:sp>
        <p:nvSpPr>
          <p:cNvPr id="3" name="CasellaDiTesto 2"/>
          <p:cNvSpPr txBox="1"/>
          <p:nvPr/>
        </p:nvSpPr>
        <p:spPr>
          <a:xfrm>
            <a:off x="1097280" y="5755907"/>
            <a:ext cx="73609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II Legge di </a:t>
            </a:r>
            <a:r>
              <a:rPr lang="it-IT" sz="20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Gossen</a:t>
            </a:r>
            <a:endParaRPr lang="it-IT" sz="2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352385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19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19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19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19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19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19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19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19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19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19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23" grpId="0" build="p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9CC8AD-E248-4252-85AE-EC292B0AB5DD}" type="slidenum">
              <a:rPr lang="it-IT" altLang="it-IT"/>
              <a:pPr/>
              <a:t>6</a:t>
            </a:fld>
            <a:endParaRPr lang="it-IT" altLang="it-IT"/>
          </a:p>
        </p:txBody>
      </p:sp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189376"/>
            <a:ext cx="8229600" cy="557946"/>
          </a:xfrm>
        </p:spPr>
        <p:txBody>
          <a:bodyPr>
            <a:normAutofit fontScale="90000"/>
          </a:bodyPr>
          <a:lstStyle/>
          <a:p>
            <a:r>
              <a:rPr lang="it-IT" altLang="it-IT" dirty="0"/>
              <a:t>Misurazione Ordinale e cardinale dell’utilità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031237"/>
            <a:ext cx="8229600" cy="4525963"/>
          </a:xfrm>
        </p:spPr>
        <p:txBody>
          <a:bodyPr/>
          <a:lstStyle/>
          <a:p>
            <a:r>
              <a:rPr lang="it-IT" altLang="it-IT" sz="2800" dirty="0"/>
              <a:t>L’utilità in genere non è calcolabile in termini cardinali </a:t>
            </a:r>
          </a:p>
          <a:p>
            <a:pPr lvl="1"/>
            <a:r>
              <a:rPr lang="it-IT" altLang="it-IT" sz="2400" dirty="0"/>
              <a:t>es. il piacere attribuito alla seconda unità di un bene è 1,3 volte il piacere attribuito alla terza unità</a:t>
            </a:r>
          </a:p>
          <a:p>
            <a:r>
              <a:rPr lang="it-IT" altLang="it-IT" sz="2800" dirty="0"/>
              <a:t>L’utilità di persone diverse non è confrontabile</a:t>
            </a:r>
          </a:p>
          <a:p>
            <a:pPr lvl="1"/>
            <a:r>
              <a:rPr lang="it-IT" altLang="it-IT" sz="2400" dirty="0" err="1"/>
              <a:t>Bentham</a:t>
            </a:r>
            <a:r>
              <a:rPr lang="it-IT" altLang="it-IT" sz="2400" dirty="0"/>
              <a:t> e gli utilitaristi cercarono di calcolare l’utilità</a:t>
            </a:r>
          </a:p>
          <a:p>
            <a:pPr lvl="1"/>
            <a:r>
              <a:rPr lang="it-IT" altLang="it-IT" sz="2400" dirty="0"/>
              <a:t>Pareto supera tanto la misurabilità cardinale che la confrontabilità interpersonale</a:t>
            </a:r>
          </a:p>
          <a:p>
            <a:pPr lvl="1"/>
            <a:r>
              <a:rPr lang="it-IT" altLang="it-IT" sz="2400" dirty="0"/>
              <a:t>Solo misurazione ordinale dei singoli individui</a:t>
            </a:r>
          </a:p>
        </p:txBody>
      </p:sp>
    </p:spTree>
    <p:extLst>
      <p:ext uri="{BB962C8B-B14F-4D97-AF65-F5344CB8AC3E}">
        <p14:creationId xmlns:p14="http://schemas.microsoft.com/office/powerpoint/2010/main" val="13402709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 build="p" bldLvl="2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887E7-8C82-4924-A0D5-89E0533417EE}" type="slidenum">
              <a:rPr lang="it-IT" altLang="it-IT"/>
              <a:pPr/>
              <a:t>7</a:t>
            </a:fld>
            <a:endParaRPr lang="it-IT" altLang="it-IT"/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altLang="it-IT"/>
              <a:t>L’ordinamento delle preferenze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it-IT" altLang="it-IT"/>
              <a:t>L’individuo A, di fronte alle alternative x e y può dire:</a:t>
            </a:r>
          </a:p>
          <a:p>
            <a:pPr lvl="1">
              <a:lnSpc>
                <a:spcPct val="90000"/>
              </a:lnSpc>
            </a:pPr>
            <a:r>
              <a:rPr lang="it-IT" altLang="it-IT"/>
              <a:t>x è preferito a y (x p y)</a:t>
            </a:r>
          </a:p>
          <a:p>
            <a:pPr lvl="1">
              <a:lnSpc>
                <a:spcPct val="90000"/>
              </a:lnSpc>
            </a:pPr>
            <a:r>
              <a:rPr lang="it-IT" altLang="it-IT"/>
              <a:t>y è preferito a x (y p x)</a:t>
            </a:r>
          </a:p>
          <a:p>
            <a:pPr lvl="1">
              <a:lnSpc>
                <a:spcPct val="90000"/>
              </a:lnSpc>
            </a:pPr>
            <a:r>
              <a:rPr lang="it-IT" altLang="it-IT"/>
              <a:t>x e y sono indifferenti (x i y)</a:t>
            </a:r>
          </a:p>
          <a:p>
            <a:pPr lvl="1">
              <a:lnSpc>
                <a:spcPct val="90000"/>
              </a:lnSpc>
            </a:pPr>
            <a:r>
              <a:rPr lang="it-IT" altLang="it-IT"/>
              <a:t>Le preferenze presuppongono solo una misurazione ordinale</a:t>
            </a:r>
          </a:p>
          <a:p>
            <a:pPr lvl="1">
              <a:lnSpc>
                <a:spcPct val="90000"/>
              </a:lnSpc>
            </a:pPr>
            <a:r>
              <a:rPr lang="it-IT" altLang="it-IT"/>
              <a:t>L’analisi ordinale è svolta sulla base delle </a:t>
            </a:r>
            <a:r>
              <a:rPr lang="it-IT" altLang="it-IT" b="1"/>
              <a:t>curve di indifferenza</a:t>
            </a:r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1395932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8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 build="p" bldLvl="2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8EDEF-4DD0-4D5C-B563-8FF8AF0F3CB2}" type="slidenum">
              <a:rPr lang="it-IT" altLang="it-IT"/>
              <a:pPr/>
              <a:t>8</a:t>
            </a:fld>
            <a:endParaRPr lang="it-IT" altLang="it-IT"/>
          </a:p>
        </p:txBody>
      </p:sp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altLang="it-IT"/>
              <a:t>Curve di indifferenza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altLang="it-IT" sz="2800"/>
              <a:t>Scelta semplificata: si sceglie solo quanto consumare di due beni: il confronto è fatto tra combinazioni diverse (panieri) di due beni</a:t>
            </a:r>
          </a:p>
          <a:p>
            <a:r>
              <a:rPr lang="it-IT" altLang="it-IT" sz="2800"/>
              <a:t>Ipotesi di base</a:t>
            </a:r>
          </a:p>
          <a:p>
            <a:pPr lvl="1"/>
            <a:r>
              <a:rPr lang="it-IT" altLang="it-IT" sz="2400"/>
              <a:t>L’utilità è funzione crescente della quantità consumata (l’individuo non è mai sazio)</a:t>
            </a:r>
          </a:p>
          <a:p>
            <a:pPr lvl="1"/>
            <a:r>
              <a:rPr lang="it-IT" altLang="it-IT" sz="2400"/>
              <a:t>Proprietà transitiva (se x p y e y p z allora x p z)</a:t>
            </a:r>
          </a:p>
          <a:p>
            <a:pPr lvl="1"/>
            <a:r>
              <a:rPr lang="it-IT" altLang="it-IT" sz="2400"/>
              <a:t>Dosi successive del bene danno un utilità minore </a:t>
            </a:r>
          </a:p>
        </p:txBody>
      </p:sp>
    </p:spTree>
    <p:extLst>
      <p:ext uri="{BB962C8B-B14F-4D97-AF65-F5344CB8AC3E}">
        <p14:creationId xmlns:p14="http://schemas.microsoft.com/office/powerpoint/2010/main" val="914621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 build="p" bldLvl="2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96E9E-290B-4DFD-93F8-5A19AC00A20A}" type="slidenum">
              <a:rPr lang="it-IT" altLang="it-IT"/>
              <a:pPr/>
              <a:t>9</a:t>
            </a:fld>
            <a:endParaRPr lang="it-IT" altLang="it-IT"/>
          </a:p>
        </p:txBody>
      </p:sp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741363" y="532607"/>
            <a:ext cx="7772400" cy="1143000"/>
          </a:xfrm>
        </p:spPr>
        <p:txBody>
          <a:bodyPr/>
          <a:lstStyle/>
          <a:p>
            <a:r>
              <a:rPr lang="it-IT" altLang="it-IT" dirty="0"/>
              <a:t>Rappresentazione Grafica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1070" y="4164360"/>
            <a:ext cx="8218487" cy="2119312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90000"/>
              </a:lnSpc>
            </a:pPr>
            <a:r>
              <a:rPr lang="it-IT" altLang="it-IT" sz="2000" dirty="0"/>
              <a:t>Nel piano sono rappresentati panieri dei beni X (cibo) e Y (vestiario)</a:t>
            </a:r>
          </a:p>
          <a:p>
            <a:pPr>
              <a:lnSpc>
                <a:spcPct val="90000"/>
              </a:lnSpc>
            </a:pPr>
            <a:r>
              <a:rPr lang="it-IT" altLang="it-IT" sz="2000" dirty="0"/>
              <a:t>Il punto </a:t>
            </a:r>
            <a:r>
              <a:rPr lang="it-IT" altLang="it-IT" sz="2000" b="1" dirty="0"/>
              <a:t>A</a:t>
            </a:r>
            <a:r>
              <a:rPr lang="it-IT" altLang="it-IT" sz="2000" dirty="0"/>
              <a:t> rappresenta una combinazione dei due beni</a:t>
            </a:r>
          </a:p>
          <a:p>
            <a:pPr>
              <a:lnSpc>
                <a:spcPct val="90000"/>
              </a:lnSpc>
            </a:pPr>
            <a:r>
              <a:rPr lang="it-IT" altLang="it-IT" sz="2000" dirty="0"/>
              <a:t>Rispetto ad </a:t>
            </a:r>
            <a:r>
              <a:rPr lang="it-IT" altLang="it-IT" sz="2000" b="1" dirty="0"/>
              <a:t>A</a:t>
            </a:r>
            <a:r>
              <a:rPr lang="it-IT" altLang="it-IT" sz="2000" dirty="0"/>
              <a:t> tutte le combinazioni nell’area gialla sono preferite mentre</a:t>
            </a:r>
            <a:r>
              <a:rPr lang="it-IT" altLang="it-IT" sz="2000" b="1" dirty="0"/>
              <a:t> A</a:t>
            </a:r>
            <a:r>
              <a:rPr lang="it-IT" altLang="it-IT" sz="2000" dirty="0"/>
              <a:t> è preferito a tutte le combinazioni nell’area verde (principio di non sazietà)</a:t>
            </a:r>
          </a:p>
          <a:p>
            <a:pPr>
              <a:lnSpc>
                <a:spcPct val="90000"/>
              </a:lnSpc>
            </a:pPr>
            <a:r>
              <a:rPr lang="it-IT" altLang="it-IT" sz="2000" b="1" dirty="0"/>
              <a:t>A p B</a:t>
            </a:r>
            <a:r>
              <a:rPr lang="it-IT" altLang="it-IT" sz="2000" dirty="0"/>
              <a:t> e </a:t>
            </a:r>
            <a:r>
              <a:rPr lang="it-IT" altLang="it-IT" sz="2000" b="1" dirty="0"/>
              <a:t>C p A</a:t>
            </a:r>
            <a:r>
              <a:rPr lang="it-IT" altLang="it-IT" sz="2000" dirty="0"/>
              <a:t> quindi </a:t>
            </a:r>
            <a:r>
              <a:rPr lang="it-IT" altLang="it-IT" sz="2000" b="1" dirty="0"/>
              <a:t>C p B</a:t>
            </a:r>
          </a:p>
          <a:p>
            <a:pPr>
              <a:lnSpc>
                <a:spcPct val="90000"/>
              </a:lnSpc>
            </a:pPr>
            <a:r>
              <a:rPr lang="it-IT" altLang="it-IT" sz="2000" dirty="0"/>
              <a:t>Nel passaggio da </a:t>
            </a:r>
            <a:r>
              <a:rPr lang="it-IT" altLang="it-IT" sz="2000" b="1" dirty="0"/>
              <a:t>B </a:t>
            </a:r>
            <a:r>
              <a:rPr lang="it-IT" altLang="it-IT" sz="2000" dirty="0"/>
              <a:t>a</a:t>
            </a:r>
            <a:r>
              <a:rPr lang="it-IT" altLang="it-IT" sz="2000" b="1" dirty="0"/>
              <a:t> C</a:t>
            </a:r>
            <a:r>
              <a:rPr lang="it-IT" altLang="it-IT" sz="2000" dirty="0"/>
              <a:t> si incontra una combinazione </a:t>
            </a:r>
            <a:r>
              <a:rPr lang="it-IT" altLang="it-IT" sz="2000" b="1" dirty="0"/>
              <a:t>D</a:t>
            </a:r>
            <a:r>
              <a:rPr lang="it-IT" altLang="it-IT" sz="2000" dirty="0"/>
              <a:t> tale che </a:t>
            </a:r>
            <a:r>
              <a:rPr lang="it-IT" altLang="it-IT" sz="2000" b="1" dirty="0"/>
              <a:t>A i D</a:t>
            </a:r>
          </a:p>
        </p:txBody>
      </p:sp>
      <p:grpSp>
        <p:nvGrpSpPr>
          <p:cNvPr id="10267" name="Group 27"/>
          <p:cNvGrpSpPr>
            <a:grpSpLocks/>
          </p:cNvGrpSpPr>
          <p:nvPr/>
        </p:nvGrpSpPr>
        <p:grpSpPr bwMode="auto">
          <a:xfrm>
            <a:off x="1790701" y="1584325"/>
            <a:ext cx="5407025" cy="2663825"/>
            <a:chOff x="1128" y="1060"/>
            <a:chExt cx="3406" cy="1678"/>
          </a:xfrm>
        </p:grpSpPr>
        <p:sp>
          <p:nvSpPr>
            <p:cNvPr id="10246" name="Rectangle 6"/>
            <p:cNvSpPr>
              <a:spLocks noChangeArrowheads="1"/>
            </p:cNvSpPr>
            <p:nvPr/>
          </p:nvSpPr>
          <p:spPr bwMode="auto">
            <a:xfrm>
              <a:off x="2786" y="1243"/>
              <a:ext cx="1028" cy="505"/>
            </a:xfrm>
            <a:prstGeom prst="rect">
              <a:avLst/>
            </a:prstGeom>
            <a:solidFill>
              <a:srgbClr val="FFFF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10247" name="Rectangle 7"/>
            <p:cNvSpPr>
              <a:spLocks noChangeArrowheads="1"/>
            </p:cNvSpPr>
            <p:nvPr/>
          </p:nvSpPr>
          <p:spPr bwMode="auto">
            <a:xfrm>
              <a:off x="1983" y="1748"/>
              <a:ext cx="803" cy="646"/>
            </a:xfrm>
            <a:prstGeom prst="rect">
              <a:avLst/>
            </a:prstGeom>
            <a:solidFill>
              <a:srgbClr val="99FF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10248" name="Line 8"/>
            <p:cNvSpPr>
              <a:spLocks noChangeShapeType="1"/>
            </p:cNvSpPr>
            <p:nvPr/>
          </p:nvSpPr>
          <p:spPr bwMode="auto">
            <a:xfrm>
              <a:off x="1982" y="1215"/>
              <a:ext cx="0" cy="1179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10249" name="Line 9"/>
            <p:cNvSpPr>
              <a:spLocks noChangeShapeType="1"/>
            </p:cNvSpPr>
            <p:nvPr/>
          </p:nvSpPr>
          <p:spPr bwMode="auto">
            <a:xfrm>
              <a:off x="1994" y="2394"/>
              <a:ext cx="1938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10250" name="Line 10"/>
            <p:cNvSpPr>
              <a:spLocks noChangeShapeType="1"/>
            </p:cNvSpPr>
            <p:nvPr/>
          </p:nvSpPr>
          <p:spPr bwMode="auto">
            <a:xfrm>
              <a:off x="2786" y="1243"/>
              <a:ext cx="0" cy="115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10251" name="Line 11"/>
            <p:cNvSpPr>
              <a:spLocks noChangeShapeType="1"/>
            </p:cNvSpPr>
            <p:nvPr/>
          </p:nvSpPr>
          <p:spPr bwMode="auto">
            <a:xfrm>
              <a:off x="1983" y="1748"/>
              <a:ext cx="186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10252" name="Text Box 12"/>
            <p:cNvSpPr txBox="1">
              <a:spLocks noChangeArrowheads="1"/>
            </p:cNvSpPr>
            <p:nvPr/>
          </p:nvSpPr>
          <p:spPr bwMode="auto">
            <a:xfrm>
              <a:off x="1128" y="1060"/>
              <a:ext cx="891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it-IT" altLang="it-IT" sz="2400" b="0">
                  <a:solidFill>
                    <a:schemeClr val="tx1"/>
                  </a:solidFill>
                  <a:effectLst/>
                </a:rPr>
                <a:t>Vestiario</a:t>
              </a:r>
            </a:p>
          </p:txBody>
        </p:sp>
        <p:sp>
          <p:nvSpPr>
            <p:cNvPr id="10253" name="Text Box 13"/>
            <p:cNvSpPr txBox="1">
              <a:spLocks noChangeArrowheads="1"/>
            </p:cNvSpPr>
            <p:nvPr/>
          </p:nvSpPr>
          <p:spPr bwMode="auto">
            <a:xfrm>
              <a:off x="3767" y="2450"/>
              <a:ext cx="767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it-IT" altLang="it-IT" sz="2400" b="0">
                  <a:solidFill>
                    <a:schemeClr val="tx1"/>
                  </a:solidFill>
                  <a:effectLst/>
                </a:rPr>
                <a:t>Cibo</a:t>
              </a:r>
            </a:p>
          </p:txBody>
        </p:sp>
        <p:sp>
          <p:nvSpPr>
            <p:cNvPr id="10254" name="Text Box 14"/>
            <p:cNvSpPr txBox="1">
              <a:spLocks noChangeArrowheads="1"/>
            </p:cNvSpPr>
            <p:nvPr/>
          </p:nvSpPr>
          <p:spPr bwMode="auto">
            <a:xfrm>
              <a:off x="2514" y="1453"/>
              <a:ext cx="307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it-IT" altLang="it-IT" sz="2400" b="0">
                  <a:solidFill>
                    <a:schemeClr val="tx1"/>
                  </a:solidFill>
                  <a:effectLst/>
                </a:rPr>
                <a:t>A</a:t>
              </a:r>
            </a:p>
          </p:txBody>
        </p:sp>
        <p:sp>
          <p:nvSpPr>
            <p:cNvPr id="10255" name="Text Box 15"/>
            <p:cNvSpPr txBox="1">
              <a:spLocks noChangeArrowheads="1"/>
            </p:cNvSpPr>
            <p:nvPr/>
          </p:nvSpPr>
          <p:spPr bwMode="auto">
            <a:xfrm>
              <a:off x="2394" y="1894"/>
              <a:ext cx="365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it-IT" altLang="it-IT" sz="2400" b="0">
                  <a:solidFill>
                    <a:schemeClr val="tx1"/>
                  </a:solidFill>
                  <a:effectLst/>
                </a:rPr>
                <a:t>B</a:t>
              </a:r>
            </a:p>
          </p:txBody>
        </p:sp>
        <p:sp>
          <p:nvSpPr>
            <p:cNvPr id="10256" name="Text Box 16"/>
            <p:cNvSpPr txBox="1">
              <a:spLocks noChangeArrowheads="1"/>
            </p:cNvSpPr>
            <p:nvPr/>
          </p:nvSpPr>
          <p:spPr bwMode="auto">
            <a:xfrm>
              <a:off x="2969" y="1413"/>
              <a:ext cx="412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it-IT" altLang="it-IT" sz="2400" b="0">
                  <a:solidFill>
                    <a:schemeClr val="tx1"/>
                  </a:solidFill>
                  <a:effectLst/>
                </a:rPr>
                <a:t>C</a:t>
              </a:r>
            </a:p>
          </p:txBody>
        </p:sp>
        <p:sp>
          <p:nvSpPr>
            <p:cNvPr id="10257" name="Oval 17"/>
            <p:cNvSpPr>
              <a:spLocks noChangeArrowheads="1"/>
            </p:cNvSpPr>
            <p:nvPr/>
          </p:nvSpPr>
          <p:spPr bwMode="auto">
            <a:xfrm>
              <a:off x="2570" y="2118"/>
              <a:ext cx="56" cy="56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10258" name="Oval 18"/>
            <p:cNvSpPr>
              <a:spLocks noChangeArrowheads="1"/>
            </p:cNvSpPr>
            <p:nvPr/>
          </p:nvSpPr>
          <p:spPr bwMode="auto">
            <a:xfrm>
              <a:off x="2758" y="1730"/>
              <a:ext cx="48" cy="59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10259" name="Oval 19"/>
            <p:cNvSpPr>
              <a:spLocks noChangeArrowheads="1"/>
            </p:cNvSpPr>
            <p:nvPr/>
          </p:nvSpPr>
          <p:spPr bwMode="auto">
            <a:xfrm>
              <a:off x="3240" y="1601"/>
              <a:ext cx="56" cy="56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10260" name="Line 20"/>
            <p:cNvSpPr>
              <a:spLocks noChangeShapeType="1"/>
            </p:cNvSpPr>
            <p:nvPr/>
          </p:nvSpPr>
          <p:spPr bwMode="auto">
            <a:xfrm flipV="1">
              <a:off x="2617" y="1612"/>
              <a:ext cx="658" cy="51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10261" name="Oval 21"/>
            <p:cNvSpPr>
              <a:spLocks noChangeArrowheads="1"/>
            </p:cNvSpPr>
            <p:nvPr/>
          </p:nvSpPr>
          <p:spPr bwMode="auto">
            <a:xfrm>
              <a:off x="2900" y="1871"/>
              <a:ext cx="56" cy="56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10264" name="Text Box 24"/>
            <p:cNvSpPr txBox="1">
              <a:spLocks noChangeArrowheads="1"/>
            </p:cNvSpPr>
            <p:nvPr/>
          </p:nvSpPr>
          <p:spPr bwMode="auto">
            <a:xfrm>
              <a:off x="2927" y="1908"/>
              <a:ext cx="44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00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it-IT" altLang="it-IT" sz="2400" b="0">
                  <a:solidFill>
                    <a:schemeClr val="tx1"/>
                  </a:solidFill>
                  <a:effectLst/>
                </a:rPr>
                <a:t>D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393403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 build="p" autoUpdateAnimBg="0"/>
    </p:bldLst>
  </p:timing>
</p:sld>
</file>

<file path=ppt/theme/theme1.xml><?xml version="1.0" encoding="utf-8"?>
<a:theme xmlns:a="http://schemas.openxmlformats.org/drawingml/2006/main" name="Slide_DirezioneAmministrativa_UNIMC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616E692615186349ADC1572FF2D92EBC" ma:contentTypeVersion="9" ma:contentTypeDescription="Creare un nuovo documento." ma:contentTypeScope="" ma:versionID="32ed6f2e6f4444221e00a523a06a7e98">
  <xsd:schema xmlns:xsd="http://www.w3.org/2001/XMLSchema" xmlns:xs="http://www.w3.org/2001/XMLSchema" xmlns:p="http://schemas.microsoft.com/office/2006/metadata/properties" xmlns:ns3="01510a4c-67e1-410d-b310-984d6c9b1061" targetNamespace="http://schemas.microsoft.com/office/2006/metadata/properties" ma:root="true" ma:fieldsID="1819e783a4b970ce792c8222c5b9ae7a" ns3:_="">
    <xsd:import namespace="01510a4c-67e1-410d-b310-984d6c9b1061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3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1510a4c-67e1-410d-b310-984d6c9b106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i contenuto"/>
        <xsd:element ref="dc:title" minOccurs="0" maxOccurs="1" ma:index="4" ma:displayName="Tito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CD04DF86-5E15-4314-87C6-65C515AB874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1510a4c-67e1-410d-b310-984d6c9b106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01BCD4B8-2248-466B-949A-43EABE512DB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45EC16F-3D9B-4036-AC5A-9AAD3AF87BCC}">
  <ds:schemaRefs>
    <ds:schemaRef ds:uri="http://purl.org/dc/terms/"/>
    <ds:schemaRef ds:uri="http://schemas.openxmlformats.org/package/2006/metadata/core-properties"/>
    <ds:schemaRef ds:uri="http://schemas.microsoft.com/office/infopath/2007/PartnerControls"/>
    <ds:schemaRef ds:uri="http://purl.org/dc/elements/1.1/"/>
    <ds:schemaRef ds:uri="http://schemas.microsoft.com/office/2006/documentManagement/types"/>
    <ds:schemaRef ds:uri="http://www.w3.org/XML/1998/namespace"/>
    <ds:schemaRef ds:uri="http://schemas.microsoft.com/office/2006/metadata/properties"/>
    <ds:schemaRef ds:uri="01510a4c-67e1-410d-b310-984d6c9b1061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Slide__UNIMC_DipECONOMIA_DIRITTO</Template>
  <TotalTime>47</TotalTime>
  <Words>1809</Words>
  <Application>Microsoft Office PowerPoint</Application>
  <PresentationFormat>Presentazione su schermo (4:3)</PresentationFormat>
  <Paragraphs>295</Paragraphs>
  <Slides>37</Slides>
  <Notes>4</Notes>
  <HiddenSlides>0</HiddenSlides>
  <MMClips>0</MMClips>
  <ScaleCrop>false</ScaleCrop>
  <HeadingPairs>
    <vt:vector size="8" baseType="variant">
      <vt:variant>
        <vt:lpstr>Caratteri utilizzati</vt:lpstr>
      </vt:variant>
      <vt:variant>
        <vt:i4>5</vt:i4>
      </vt:variant>
      <vt:variant>
        <vt:lpstr>Tema</vt:lpstr>
      </vt:variant>
      <vt:variant>
        <vt:i4>1</vt:i4>
      </vt:variant>
      <vt:variant>
        <vt:lpstr>Server OLE incorporati</vt:lpstr>
      </vt:variant>
      <vt:variant>
        <vt:i4>4</vt:i4>
      </vt:variant>
      <vt:variant>
        <vt:lpstr>Titoli diapositive</vt:lpstr>
      </vt:variant>
      <vt:variant>
        <vt:i4>37</vt:i4>
      </vt:variant>
    </vt:vector>
  </HeadingPairs>
  <TitlesOfParts>
    <vt:vector size="47" baseType="lpstr">
      <vt:lpstr>Arial</vt:lpstr>
      <vt:lpstr>Arial Italic</vt:lpstr>
      <vt:lpstr>Calibri</vt:lpstr>
      <vt:lpstr>Symbol</vt:lpstr>
      <vt:lpstr>Times New Roman</vt:lpstr>
      <vt:lpstr>Slide_DirezioneAmministrativa_UNIMC</vt:lpstr>
      <vt:lpstr>Microsoft Word Picture</vt:lpstr>
      <vt:lpstr>Equation</vt:lpstr>
      <vt:lpstr>Immagine</vt:lpstr>
      <vt:lpstr>Grafico</vt:lpstr>
      <vt:lpstr>Dietro alla curva di domanda</vt:lpstr>
      <vt:lpstr>Totale, Medio e Marginale</vt:lpstr>
      <vt:lpstr>Utilità</vt:lpstr>
      <vt:lpstr>I grafici</vt:lpstr>
      <vt:lpstr>La massimizzazione del consumatore</vt:lpstr>
      <vt:lpstr>Misurazione Ordinale e cardinale dell’utilità</vt:lpstr>
      <vt:lpstr>L’ordinamento delle preferenze</vt:lpstr>
      <vt:lpstr>Curve di indifferenza</vt:lpstr>
      <vt:lpstr>Rappresentazione Grafica</vt:lpstr>
      <vt:lpstr>Curva di indifferenza</vt:lpstr>
      <vt:lpstr>Mappa di curve di indifferenza</vt:lpstr>
      <vt:lpstr>Il saggio marginale di sostituzione</vt:lpstr>
      <vt:lpstr>Andamento dell SMS</vt:lpstr>
      <vt:lpstr>Il vincolo di bilancio</vt:lpstr>
      <vt:lpstr>Grafico della retta di bilancio</vt:lpstr>
      <vt:lpstr>Mutamento del reddito </vt:lpstr>
      <vt:lpstr>Mutamento di un prezzo</vt:lpstr>
      <vt:lpstr>La scelta del consumatore</vt:lpstr>
      <vt:lpstr>Le ragioni dell’equilibrio</vt:lpstr>
      <vt:lpstr>SMS e rapporto tra i prezzi</vt:lpstr>
      <vt:lpstr>La curva di domanda individuale</vt:lpstr>
      <vt:lpstr>Somma orizzontale</vt:lpstr>
      <vt:lpstr>Somma algebrica</vt:lpstr>
      <vt:lpstr>Un altro caso</vt:lpstr>
      <vt:lpstr>Equazioni</vt:lpstr>
      <vt:lpstr>La rendita del consumatore</vt:lpstr>
      <vt:lpstr>Il grafico della rendita del consumatore </vt:lpstr>
      <vt:lpstr>Il calcolo geometrico</vt:lpstr>
      <vt:lpstr>Perdita di benessere</vt:lpstr>
      <vt:lpstr>Variazione del reddito</vt:lpstr>
      <vt:lpstr>Beni inferiori</vt:lpstr>
      <vt:lpstr>Curve di Engel dei beni normali</vt:lpstr>
      <vt:lpstr>Effetto reddito ed effetto sostituzione</vt:lpstr>
      <vt:lpstr>Effetto reddito</vt:lpstr>
      <vt:lpstr>Risultato finale</vt:lpstr>
      <vt:lpstr>Effetto reddito e sostituzione per i beni inferiori</vt:lpstr>
      <vt:lpstr>Beni di Giffen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Dietro alla curva di domanda</dc:title>
  <dc:creator>stefano.perri@unimc.it</dc:creator>
  <cp:lastModifiedBy>stefano.perri@unimc.it</cp:lastModifiedBy>
  <cp:revision>6</cp:revision>
  <cp:lastPrinted>2022-03-17T09:36:24Z</cp:lastPrinted>
  <dcterms:created xsi:type="dcterms:W3CDTF">2022-03-16T10:41:20Z</dcterms:created>
  <dcterms:modified xsi:type="dcterms:W3CDTF">2023-03-21T09:50:10Z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0x010100616E692615186349ADC1572FF2D92EBC</vt:lpwstr>
  </property>
</Properties>
</file>